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6" r:id="rId2"/>
    <p:sldId id="258" r:id="rId3"/>
    <p:sldId id="257" r:id="rId4"/>
    <p:sldId id="280" r:id="rId5"/>
    <p:sldId id="259" r:id="rId6"/>
    <p:sldId id="260" r:id="rId7"/>
    <p:sldId id="261" r:id="rId8"/>
    <p:sldId id="262" r:id="rId9"/>
    <p:sldId id="263" r:id="rId10"/>
    <p:sldId id="264" r:id="rId11"/>
    <p:sldId id="265" r:id="rId12"/>
    <p:sldId id="266" r:id="rId13"/>
    <p:sldId id="267" r:id="rId14"/>
    <p:sldId id="268" r:id="rId15"/>
    <p:sldId id="281" r:id="rId16"/>
    <p:sldId id="282" r:id="rId17"/>
    <p:sldId id="270" r:id="rId18"/>
    <p:sldId id="269" r:id="rId19"/>
    <p:sldId id="278" r:id="rId20"/>
    <p:sldId id="272" r:id="rId21"/>
    <p:sldId id="273" r:id="rId22"/>
    <p:sldId id="283" r:id="rId23"/>
    <p:sldId id="279" r:id="rId24"/>
    <p:sldId id="275" r:id="rId25"/>
    <p:sldId id="274" r:id="rId26"/>
    <p:sldId id="284" r:id="rId27"/>
    <p:sldId id="276" r:id="rId28"/>
    <p:sldId id="285" r:id="rId29"/>
    <p:sldId id="277" r:id="rId30"/>
  </p:sldIdLst>
  <p:sldSz cx="9144000" cy="6858000" type="screen4x3"/>
  <p:notesSz cx="6669088"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2004" y="-84"/>
      </p:cViewPr>
      <p:guideLst>
        <p:guide orient="horz" pos="3126"/>
        <p:guide pos="210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fontAlgn="auto">
              <a:spcBef>
                <a:spcPts val="0"/>
              </a:spcBef>
              <a:spcAft>
                <a:spcPts val="0"/>
              </a:spcAft>
              <a:defRPr sz="1200" dirty="0" smtClean="0">
                <a:latin typeface="Times New Roman" pitchFamily="18" charset="0"/>
                <a:cs typeface="Times New Roman" pitchFamily="18" charset="0"/>
              </a:defRPr>
            </a:lvl1pPr>
          </a:lstStyle>
          <a:p>
            <a:pPr>
              <a:defRPr/>
            </a:pPr>
            <a:r>
              <a:rPr lang="en-GB"/>
              <a:t>HLPA: Anti-Social Behaviour Strategy</a:t>
            </a:r>
          </a:p>
          <a:p>
            <a:pPr>
              <a:defRPr/>
            </a:pPr>
            <a:r>
              <a:rPr lang="en-GB"/>
              <a:t>21</a:t>
            </a:r>
            <a:r>
              <a:rPr lang="en-GB" baseline="30000"/>
              <a:t>st</a:t>
            </a:r>
            <a:r>
              <a:rPr lang="en-GB"/>
              <a:t> May 2014</a:t>
            </a:r>
            <a:endParaRPr lang="en-GB"/>
          </a:p>
        </p:txBody>
      </p:sp>
      <p:sp>
        <p:nvSpPr>
          <p:cNvPr id="3" name="Date Placeholder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fontAlgn="auto">
              <a:spcBef>
                <a:spcPts val="0"/>
              </a:spcBef>
              <a:spcAft>
                <a:spcPts val="0"/>
              </a:spcAft>
              <a:defRPr sz="1200" dirty="0">
                <a:latin typeface="+mn-lt"/>
              </a:defRPr>
            </a:lvl1pPr>
          </a:lstStyle>
          <a:p>
            <a:pPr>
              <a:defRPr/>
            </a:pPr>
            <a:endParaRPr lang="en-GB"/>
          </a:p>
        </p:txBody>
      </p:sp>
      <p:sp>
        <p:nvSpPr>
          <p:cNvPr id="4" name="Footer Placeholder 3"/>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fontAlgn="auto">
              <a:spcBef>
                <a:spcPts val="0"/>
              </a:spcBef>
              <a:spcAft>
                <a:spcPts val="0"/>
              </a:spcAft>
              <a:defRPr sz="1200" dirty="0" smtClean="0">
                <a:latin typeface="Times New Roman" pitchFamily="18" charset="0"/>
                <a:cs typeface="Times New Roman" pitchFamily="18" charset="0"/>
              </a:defRPr>
            </a:lvl1pPr>
          </a:lstStyle>
          <a:p>
            <a:pPr>
              <a:defRPr/>
            </a:pPr>
            <a:r>
              <a:rPr lang="en-GB"/>
              <a:t>Tessa Buchanan</a:t>
            </a:r>
          </a:p>
          <a:p>
            <a:pPr>
              <a:defRPr/>
            </a:pPr>
            <a:r>
              <a:rPr lang="en-GB"/>
              <a:t>Garden Court Chambers</a:t>
            </a:r>
            <a:endParaRPr lang="en-GB"/>
          </a:p>
        </p:txBody>
      </p:sp>
      <p:sp>
        <p:nvSpPr>
          <p:cNvPr id="5" name="Slide Number Placeholder 4"/>
          <p:cNvSpPr>
            <a:spLocks noGrp="1"/>
          </p:cNvSpPr>
          <p:nvPr>
            <p:ph type="sldNum" sz="quarter" idx="3"/>
          </p:nvPr>
        </p:nvSpPr>
        <p:spPr>
          <a:xfrm>
            <a:off x="3778250" y="9428163"/>
            <a:ext cx="288925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DD94ACAD-A864-4C48-B3E6-3913E80C083B}" type="slidenum">
              <a:rPr lang="en-GB"/>
              <a:pPr>
                <a:defRPr/>
              </a:pPr>
              <a:t>‹#›</a:t>
            </a:fld>
            <a:endParaRPr lang="en-GB"/>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fontAlgn="auto">
              <a:spcBef>
                <a:spcPts val="0"/>
              </a:spcBef>
              <a:spcAft>
                <a:spcPts val="0"/>
              </a:spcAft>
              <a:defRPr sz="1200" dirty="0" smtClean="0">
                <a:latin typeface="Times New Roman" pitchFamily="18" charset="0"/>
                <a:cs typeface="Times New Roman" pitchFamily="18" charset="0"/>
              </a:defRPr>
            </a:lvl1pPr>
          </a:lstStyle>
          <a:p>
            <a:pPr>
              <a:defRPr/>
            </a:pPr>
            <a:r>
              <a:rPr lang="en-GB"/>
              <a:t>HLPA: Anti-Social  Behaviour Strategy</a:t>
            </a:r>
          </a:p>
          <a:p>
            <a:pPr>
              <a:defRPr/>
            </a:pPr>
            <a:r>
              <a:rPr lang="en-GB"/>
              <a:t>21</a:t>
            </a:r>
            <a:r>
              <a:rPr lang="en-GB" baseline="30000"/>
              <a:t>st</a:t>
            </a:r>
            <a:r>
              <a:rPr lang="en-GB"/>
              <a:t>  May 2014</a:t>
            </a:r>
            <a:endParaRPr lang="en-GB"/>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fontAlgn="auto">
              <a:spcBef>
                <a:spcPts val="0"/>
              </a:spcBef>
              <a:spcAft>
                <a:spcPts val="0"/>
              </a:spcAft>
              <a:defRPr sz="1200" dirty="0">
                <a:latin typeface="+mn-lt"/>
              </a:defRPr>
            </a:lvl1pPr>
          </a:lstStyle>
          <a:p>
            <a:pPr>
              <a:defRPr/>
            </a:pPr>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66750" y="4714875"/>
            <a:ext cx="5335588"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fontAlgn="auto">
              <a:spcBef>
                <a:spcPts val="0"/>
              </a:spcBef>
              <a:spcAft>
                <a:spcPts val="0"/>
              </a:spcAft>
              <a:defRPr sz="1200" dirty="0" smtClean="0">
                <a:latin typeface="Times New Roman" pitchFamily="18" charset="0"/>
                <a:cs typeface="Times New Roman" pitchFamily="18" charset="0"/>
              </a:defRPr>
            </a:lvl1pPr>
          </a:lstStyle>
          <a:p>
            <a:pPr>
              <a:defRPr/>
            </a:pPr>
            <a:r>
              <a:rPr lang="en-GB"/>
              <a:t>Tessa Buchanan</a:t>
            </a:r>
          </a:p>
          <a:p>
            <a:pPr>
              <a:defRPr/>
            </a:pPr>
            <a:r>
              <a:rPr lang="en-GB"/>
              <a:t>Garden Court Chambers</a:t>
            </a:r>
            <a:endParaRPr lang="en-GB"/>
          </a:p>
        </p:txBody>
      </p:sp>
      <p:sp>
        <p:nvSpPr>
          <p:cNvPr id="7" name="Slide Number Placeholder 6"/>
          <p:cNvSpPr>
            <a:spLocks noGrp="1"/>
          </p:cNvSpPr>
          <p:nvPr>
            <p:ph type="sldNum" sz="quarter" idx="5"/>
          </p:nvPr>
        </p:nvSpPr>
        <p:spPr>
          <a:xfrm>
            <a:off x="3778250" y="9428163"/>
            <a:ext cx="288925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9A6ABA6-943B-42B3-820E-2436B30CEDD3}" type="slidenum">
              <a:rPr lang="en-GB"/>
              <a:pPr>
                <a:defRPr/>
              </a:pPr>
              <a:t>‹#›</a:t>
            </a:fld>
            <a:endParaRPr lang="en-GB"/>
          </a:p>
        </p:txBody>
      </p:sp>
    </p:spTree>
  </p:cSld>
  <p:clrMap bg1="lt1" tx1="dk1" bg2="lt2" tx2="dk2" accent1="accent1" accent2="accent2" accent3="accent3" accent4="accent4" accent5="accent5" accent6="accent6" hlink="hlink" folHlink="folHlink"/>
  <p:hf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77B1280-2DCA-4ED1-AC85-17992F8CE89A}" type="slidenum">
              <a:rPr lang="en-GB"/>
              <a:pPr fontAlgn="base">
                <a:spcBef>
                  <a:spcPct val="0"/>
                </a:spcBef>
                <a:spcAft>
                  <a:spcPct val="0"/>
                </a:spcAft>
              </a:pPr>
              <a:t>1</a:t>
            </a:fld>
            <a:endParaRPr lang="en-GB"/>
          </a:p>
        </p:txBody>
      </p:sp>
      <p:sp>
        <p:nvSpPr>
          <p:cNvPr id="16388"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GB"/>
              <a:t>Tessa Buchanan</a:t>
            </a:r>
          </a:p>
          <a:p>
            <a:pPr fontAlgn="base">
              <a:spcBef>
                <a:spcPct val="0"/>
              </a:spcBef>
              <a:spcAft>
                <a:spcPct val="0"/>
              </a:spcAft>
            </a:pPr>
            <a:r>
              <a:rPr lang="en-GB"/>
              <a:t>Garden Court Chambers</a:t>
            </a:r>
          </a:p>
        </p:txBody>
      </p:sp>
      <p:sp>
        <p:nvSpPr>
          <p:cNvPr id="16389" name="Header Placeholder 5"/>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GB"/>
              <a:t>HLPA: Anti-Social  Behaviour Strategy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7B87D64-47AE-4CF5-8AF2-B9F5FACAC2F0}" type="slidenum">
              <a:rPr lang="en-GB"/>
              <a:pPr fontAlgn="base">
                <a:spcBef>
                  <a:spcPct val="0"/>
                </a:spcBef>
                <a:spcAft>
                  <a:spcPct val="0"/>
                </a:spcAft>
              </a:pPr>
              <a:t>25</a:t>
            </a:fld>
            <a:endParaRPr lang="en-GB"/>
          </a:p>
        </p:txBody>
      </p:sp>
      <p:sp>
        <p:nvSpPr>
          <p:cNvPr id="41988"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GB"/>
              <a:t>Tessa Buchanan</a:t>
            </a:r>
          </a:p>
          <a:p>
            <a:pPr fontAlgn="base">
              <a:spcBef>
                <a:spcPct val="0"/>
              </a:spcBef>
              <a:spcAft>
                <a:spcPct val="0"/>
              </a:spcAft>
            </a:pPr>
            <a:r>
              <a:rPr lang="en-GB"/>
              <a:t>Garden Court Chambers</a:t>
            </a:r>
          </a:p>
        </p:txBody>
      </p:sp>
      <p:sp>
        <p:nvSpPr>
          <p:cNvPr id="41989" name="Header Placeholder 5"/>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GB"/>
              <a:t>HLPA: Anti-Social  Behaviour Strategy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90E1B8FA-A23B-4D01-823F-7CC1FC624135}" type="datetimeFigureOut">
              <a:rPr lang="en-GB"/>
              <a:pPr>
                <a:defRPr/>
              </a:pPr>
              <a:t>23/05/2014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0BEFB9B-F58A-4133-83CC-67A320F33632}"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37915164-FED8-4090-AAE0-F6FCE97FB035}" type="datetimeFigureOut">
              <a:rPr lang="en-GB"/>
              <a:pPr>
                <a:defRPr/>
              </a:pPr>
              <a:t>23/05/2014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C1EF27A-4267-4489-A173-B99C272F1C28}"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B68EAC9-7D75-428A-B00A-7FFD245C8003}" type="datetimeFigureOut">
              <a:rPr lang="en-GB"/>
              <a:pPr>
                <a:defRPr/>
              </a:pPr>
              <a:t>23/05/2014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EB3974F-7139-4070-BE23-DDB3D8134A6B}"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04CEAFA-3C06-42FA-881D-DCA08A455C9A}" type="datetimeFigureOut">
              <a:rPr lang="en-GB"/>
              <a:pPr>
                <a:defRPr/>
              </a:pPr>
              <a:t>23/05/2014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1584E7C-EA97-4985-866D-A47941364E9A}"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EB1C5E9-14BD-4421-B298-D492C6B22099}" type="datetimeFigureOut">
              <a:rPr lang="en-GB"/>
              <a:pPr>
                <a:defRPr/>
              </a:pPr>
              <a:t>23/05/2014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56DABC6-AA1E-41D0-8BF3-435F26AFD224}"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F3F3F49C-A7CC-4CBF-9A66-22CDAA4A9999}" type="datetimeFigureOut">
              <a:rPr lang="en-GB"/>
              <a:pPr>
                <a:defRPr/>
              </a:pPr>
              <a:t>23/05/2014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646A7ED-D86A-4F9D-824A-439E6252382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D4BEF6FA-2DC5-4830-95B1-65DB194A87E2}" type="datetimeFigureOut">
              <a:rPr lang="en-GB"/>
              <a:pPr>
                <a:defRPr/>
              </a:pPr>
              <a:t>23/05/2014</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2CC15A8F-F46D-4A60-AAA5-F362ED67F0CF}"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5C8C51CA-1DD2-4EF5-88EC-F4D69F832599}" type="datetimeFigureOut">
              <a:rPr lang="en-GB"/>
              <a:pPr>
                <a:defRPr/>
              </a:pPr>
              <a:t>23/05/2014</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ADC52047-1B24-47A0-A102-CED5C2F9A320}"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AEDB638-A544-4976-96D1-D8FBB1B1CED0}" type="datetimeFigureOut">
              <a:rPr lang="en-GB"/>
              <a:pPr>
                <a:defRPr/>
              </a:pPr>
              <a:t>23/05/2014</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E8BA829F-E340-4C8B-B79D-7BDD8892ABD5}"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8633E6B-BDEE-48DC-975D-C4B4EE93A33F}" type="datetimeFigureOut">
              <a:rPr lang="en-GB"/>
              <a:pPr>
                <a:defRPr/>
              </a:pPr>
              <a:t>23/05/2014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26BD929-D48B-485F-B07D-A6E99B411212}"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12EF2FC-ABDB-4E18-B507-121B465AB05B}" type="datetimeFigureOut">
              <a:rPr lang="en-GB"/>
              <a:pPr>
                <a:defRPr/>
              </a:pPr>
              <a:t>23/05/2014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8BB108B-076D-4EAD-80E3-1B244D269C7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4E5FB587-ACEE-4218-9103-4A1CC54F3F35}" type="datetimeFigureOut">
              <a:rPr lang="en-GB"/>
              <a:pPr>
                <a:defRPr/>
              </a:pPr>
              <a:t>23/05/2014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546E8B66-8455-4971-ABD0-EA999D4F3C1E}"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3" y="1844675"/>
            <a:ext cx="7772400" cy="1470025"/>
          </a:xfrm>
        </p:spPr>
        <p:txBody>
          <a:bodyPr rtlCol="0">
            <a:normAutofit fontScale="90000"/>
          </a:bodyPr>
          <a:lstStyle/>
          <a:p>
            <a:pPr fontAlgn="auto">
              <a:spcAft>
                <a:spcPts val="0"/>
              </a:spcAft>
              <a:defRPr/>
            </a:pPr>
            <a:r>
              <a:rPr lang="en-GB" dirty="0" smtClean="0">
                <a:latin typeface="Times New Roman" pitchFamily="18" charset="0"/>
                <a:cs typeface="Times New Roman" pitchFamily="18" charset="0"/>
              </a:rPr>
              <a:t>HLPA 21</a:t>
            </a:r>
            <a:r>
              <a:rPr lang="en-GB" baseline="30000" dirty="0" smtClean="0">
                <a:latin typeface="Times New Roman" pitchFamily="18" charset="0"/>
                <a:cs typeface="Times New Roman" pitchFamily="18" charset="0"/>
              </a:rPr>
              <a:t>ST</a:t>
            </a:r>
            <a:r>
              <a:rPr lang="en-GB" dirty="0" smtClean="0">
                <a:latin typeface="Times New Roman" pitchFamily="18" charset="0"/>
                <a:cs typeface="Times New Roman" pitchFamily="18" charset="0"/>
              </a:rPr>
              <a:t> MAY 2014: ANTI-SOCIAL BEHAVIOUR STRATEGY</a:t>
            </a:r>
            <a:endParaRPr lang="en-GB" dirty="0">
              <a:latin typeface="Times New Roman" pitchFamily="18" charset="0"/>
              <a:cs typeface="Times New Roman" pitchFamily="18" charset="0"/>
            </a:endParaRP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GB" dirty="0" smtClean="0">
                <a:latin typeface="Times New Roman" pitchFamily="18" charset="0"/>
                <a:cs typeface="Times New Roman" pitchFamily="18" charset="0"/>
              </a:rPr>
              <a:t>CHANGES IN THE LAW: THE ANTI-SOCIAL BEHAVIOUR, CRIME AND POLICING ACT 2014</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GB" smtClean="0">
                <a:latin typeface="Times New Roman" pitchFamily="18" charset="0"/>
                <a:cs typeface="Times New Roman" pitchFamily="18" charset="0"/>
              </a:rPr>
              <a:t>Condition 4</a:t>
            </a:r>
          </a:p>
        </p:txBody>
      </p:sp>
      <p:sp>
        <p:nvSpPr>
          <p:cNvPr id="3" name="Content Placeholder 2"/>
          <p:cNvSpPr>
            <a:spLocks noGrp="1"/>
          </p:cNvSpPr>
          <p:nvPr>
            <p:ph idx="1"/>
          </p:nvPr>
        </p:nvSpPr>
        <p:spPr>
          <a:xfrm>
            <a:off x="468313" y="1557338"/>
            <a:ext cx="8229600" cy="4525962"/>
          </a:xfrm>
        </p:spPr>
        <p:txBody>
          <a:bodyPr rtlCol="0">
            <a:normAutofit fontScale="85000" lnSpcReduction="10000"/>
          </a:bodyPr>
          <a:lstStyle/>
          <a:p>
            <a:pPr fontAlgn="auto">
              <a:spcAft>
                <a:spcPts val="0"/>
              </a:spcAft>
              <a:buFont typeface="Arial" pitchFamily="34" charset="0"/>
              <a:buChar char="•"/>
              <a:defRPr/>
            </a:pPr>
            <a:r>
              <a:rPr lang="en-GB" dirty="0" smtClean="0">
                <a:latin typeface="Times New Roman" pitchFamily="18" charset="0"/>
                <a:cs typeface="Times New Roman" pitchFamily="18" charset="0"/>
              </a:rPr>
              <a:t>New section 84A(6) HA 1985 / Ground 7A HA 1988:</a:t>
            </a:r>
          </a:p>
          <a:p>
            <a:pPr fontAlgn="auto">
              <a:spcAft>
                <a:spcPts val="0"/>
              </a:spcAft>
              <a:buFont typeface="Arial" pitchFamily="34" charset="0"/>
              <a:buNone/>
              <a:defRPr/>
            </a:pPr>
            <a:r>
              <a:rPr lang="en-GB" i="1" dirty="0" smtClean="0">
                <a:latin typeface="Times New Roman" pitchFamily="18" charset="0"/>
                <a:cs typeface="Times New Roman" pitchFamily="18" charset="0"/>
              </a:rPr>
              <a:t>	</a:t>
            </a:r>
          </a:p>
          <a:p>
            <a:pPr algn="just" fontAlgn="auto">
              <a:spcAft>
                <a:spcPts val="0"/>
              </a:spcAft>
              <a:buFont typeface="Arial" pitchFamily="34" charset="0"/>
              <a:buNone/>
              <a:defRPr/>
            </a:pPr>
            <a:r>
              <a:rPr lang="en-GB" i="1" dirty="0" smtClean="0">
                <a:latin typeface="Times New Roman" pitchFamily="18" charset="0"/>
                <a:cs typeface="Times New Roman" pitchFamily="18" charset="0"/>
              </a:rPr>
              <a:t>	Condition 4 is that—</a:t>
            </a:r>
          </a:p>
          <a:p>
            <a:pPr algn="just" fontAlgn="auto">
              <a:spcAft>
                <a:spcPts val="0"/>
              </a:spcAft>
              <a:buFont typeface="Arial" pitchFamily="34" charset="0"/>
              <a:buNone/>
              <a:defRPr/>
            </a:pPr>
            <a:r>
              <a:rPr lang="en-GB" i="1" dirty="0" smtClean="0">
                <a:latin typeface="Times New Roman" pitchFamily="18" charset="0"/>
                <a:cs typeface="Times New Roman" pitchFamily="18" charset="0"/>
              </a:rPr>
              <a:t>		(a) the dwelling-house is or has been subject to a 	closure order under section 80 of the Anti-social 	Behaviour, Crime and Policing Act 2014, and</a:t>
            </a:r>
          </a:p>
          <a:p>
            <a:pPr algn="just" fontAlgn="auto">
              <a:spcAft>
                <a:spcPts val="0"/>
              </a:spcAft>
              <a:buFont typeface="Arial" pitchFamily="34" charset="0"/>
              <a:buNone/>
              <a:defRPr/>
            </a:pPr>
            <a:r>
              <a:rPr lang="en-GB" i="1" dirty="0" smtClean="0">
                <a:latin typeface="Times New Roman" pitchFamily="18" charset="0"/>
                <a:cs typeface="Times New Roman" pitchFamily="18" charset="0"/>
              </a:rPr>
              <a:t>		(b) access to the dwelling-house has been 	prohibited (under the closure order or under a 	closure notice issued under section 76 of that Act) 	for a continuous period of more than 48 hours.</a:t>
            </a:r>
          </a:p>
          <a:p>
            <a:pPr fontAlgn="auto">
              <a:spcAft>
                <a:spcPts val="0"/>
              </a:spcAft>
              <a:buFont typeface="Arial" pitchFamily="34" charset="0"/>
              <a:buNone/>
              <a:defRPr/>
            </a:pP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GB" smtClean="0">
                <a:latin typeface="Times New Roman" pitchFamily="18" charset="0"/>
                <a:cs typeface="Times New Roman" pitchFamily="18" charset="0"/>
              </a:rPr>
              <a:t>Condition 5</a:t>
            </a:r>
          </a:p>
        </p:txBody>
      </p:sp>
      <p:sp>
        <p:nvSpPr>
          <p:cNvPr id="3" name="Content Placeholder 2"/>
          <p:cNvSpPr>
            <a:spLocks noGrp="1"/>
          </p:cNvSpPr>
          <p:nvPr>
            <p:ph idx="1"/>
          </p:nvPr>
        </p:nvSpPr>
        <p:spPr/>
        <p:txBody>
          <a:bodyPr rtlCol="0">
            <a:normAutofit fontScale="70000" lnSpcReduction="20000"/>
          </a:bodyPr>
          <a:lstStyle/>
          <a:p>
            <a:pPr algn="just" fontAlgn="auto">
              <a:spcAft>
                <a:spcPts val="0"/>
              </a:spcAft>
              <a:buFont typeface="Arial" pitchFamily="34" charset="0"/>
              <a:buChar char="•"/>
              <a:defRPr/>
            </a:pPr>
            <a:r>
              <a:rPr lang="en-GB" dirty="0" smtClean="0">
                <a:latin typeface="Times New Roman" pitchFamily="18" charset="0"/>
                <a:cs typeface="Times New Roman" pitchFamily="18" charset="0"/>
              </a:rPr>
              <a:t>New section 84A(7) HA 1985 / Ground 7A HA 1988:</a:t>
            </a:r>
          </a:p>
          <a:p>
            <a:pPr algn="just" fontAlgn="auto">
              <a:spcAft>
                <a:spcPts val="0"/>
              </a:spcAft>
              <a:buFont typeface="Arial" pitchFamily="34" charset="0"/>
              <a:buNone/>
              <a:defRPr/>
            </a:pPr>
            <a:r>
              <a:rPr lang="en-GB" i="1" dirty="0" smtClean="0">
                <a:latin typeface="Times New Roman" pitchFamily="18" charset="0"/>
                <a:cs typeface="Times New Roman" pitchFamily="18" charset="0"/>
              </a:rPr>
              <a:t>	</a:t>
            </a:r>
          </a:p>
          <a:p>
            <a:pPr algn="just" fontAlgn="auto">
              <a:spcAft>
                <a:spcPts val="0"/>
              </a:spcAft>
              <a:buFont typeface="Arial" pitchFamily="34" charset="0"/>
              <a:buNone/>
              <a:defRPr/>
            </a:pPr>
            <a:r>
              <a:rPr lang="en-GB" i="1" dirty="0">
                <a:latin typeface="Times New Roman" pitchFamily="18" charset="0"/>
                <a:cs typeface="Times New Roman" pitchFamily="18" charset="0"/>
              </a:rPr>
              <a:t>	</a:t>
            </a:r>
            <a:r>
              <a:rPr lang="en-GB" i="1" dirty="0" smtClean="0">
                <a:latin typeface="Times New Roman" pitchFamily="18" charset="0"/>
                <a:cs typeface="Times New Roman" pitchFamily="18" charset="0"/>
              </a:rPr>
              <a:t>Condition 5 is that—</a:t>
            </a:r>
          </a:p>
          <a:p>
            <a:pPr algn="just" fontAlgn="auto">
              <a:spcAft>
                <a:spcPts val="0"/>
              </a:spcAft>
              <a:buFont typeface="Arial" pitchFamily="34" charset="0"/>
              <a:buNone/>
              <a:defRPr/>
            </a:pPr>
            <a:r>
              <a:rPr lang="en-GB" i="1" dirty="0" smtClean="0">
                <a:latin typeface="Times New Roman" pitchFamily="18" charset="0"/>
                <a:cs typeface="Times New Roman" pitchFamily="18" charset="0"/>
              </a:rPr>
              <a:t>		(a) the tenant, or a person residing in or visiting the dwelling-	house, has been convicted of an offence under—</a:t>
            </a:r>
          </a:p>
          <a:p>
            <a:pPr algn="just" fontAlgn="auto">
              <a:spcAft>
                <a:spcPts val="0"/>
              </a:spcAft>
              <a:buFont typeface="Arial" pitchFamily="34" charset="0"/>
              <a:buNone/>
              <a:defRPr/>
            </a:pP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i</a:t>
            </a:r>
            <a:r>
              <a:rPr lang="en-GB" i="1" dirty="0" smtClean="0">
                <a:latin typeface="Times New Roman" pitchFamily="18" charset="0"/>
                <a:cs typeface="Times New Roman" pitchFamily="18" charset="0"/>
              </a:rPr>
              <a:t>) section 80(4) of the Environmental Protection Act 1990 	(breach of abatement notice in relation to statutory nuisance), 	or</a:t>
            </a:r>
          </a:p>
          <a:p>
            <a:pPr algn="just" fontAlgn="auto">
              <a:spcAft>
                <a:spcPts val="0"/>
              </a:spcAft>
              <a:buFont typeface="Arial" pitchFamily="34" charset="0"/>
              <a:buNone/>
              <a:defRPr/>
            </a:pPr>
            <a:r>
              <a:rPr lang="en-GB" i="1" dirty="0" smtClean="0">
                <a:latin typeface="Times New Roman" pitchFamily="18" charset="0"/>
                <a:cs typeface="Times New Roman" pitchFamily="18" charset="0"/>
              </a:rPr>
              <a:t>		(ii) section 82(8) of that Act (breach of court order to abate 	statutory nuisance etc.), and</a:t>
            </a:r>
          </a:p>
          <a:p>
            <a:pPr algn="just" fontAlgn="auto">
              <a:spcAft>
                <a:spcPts val="0"/>
              </a:spcAft>
              <a:buFont typeface="Arial" pitchFamily="34" charset="0"/>
              <a:buNone/>
              <a:defRPr/>
            </a:pPr>
            <a:r>
              <a:rPr lang="en-GB" i="1" dirty="0" smtClean="0">
                <a:latin typeface="Times New Roman" pitchFamily="18" charset="0"/>
                <a:cs typeface="Times New Roman" pitchFamily="18" charset="0"/>
              </a:rPr>
              <a:t>		(b) the nuisance concerned was noise emitted from the 	dwelling-house which was a statutory nuisance for the 	purposes of Part 3 of that Act by virtue of section 79(1)(g) of 	that Act (noise emitted from premises so as to be prejudicial to 	health or a nuisance).</a:t>
            </a:r>
          </a:p>
          <a:p>
            <a:pPr fontAlgn="auto">
              <a:spcAft>
                <a:spcPts val="0"/>
              </a:spcAft>
              <a:buFont typeface="Arial" pitchFamily="34" charset="0"/>
              <a:buNone/>
              <a:defRPr/>
            </a:pP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GB" smtClean="0">
                <a:latin typeface="Times New Roman" pitchFamily="18" charset="0"/>
                <a:cs typeface="Times New Roman" pitchFamily="18" charset="0"/>
              </a:rPr>
              <a:t>Qualifications</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en-GB" dirty="0" smtClean="0">
                <a:latin typeface="Times New Roman" pitchFamily="18" charset="0"/>
                <a:cs typeface="Times New Roman" pitchFamily="18" charset="0"/>
              </a:rPr>
              <a:t>Defence based on Convention rights </a:t>
            </a:r>
          </a:p>
          <a:p>
            <a:pPr lvl="1" fontAlgn="auto">
              <a:spcAft>
                <a:spcPts val="0"/>
              </a:spcAft>
              <a:buFont typeface="Arial" pitchFamily="34" charset="0"/>
              <a:buChar char="–"/>
              <a:defRPr/>
            </a:pPr>
            <a:r>
              <a:rPr lang="en-GB" dirty="0" smtClean="0">
                <a:latin typeface="Times New Roman" pitchFamily="18" charset="0"/>
                <a:cs typeface="Times New Roman" pitchFamily="18" charset="0"/>
              </a:rPr>
              <a:t>New section 84A(1) HA 1985 </a:t>
            </a:r>
          </a:p>
          <a:p>
            <a:pPr lvl="1" fontAlgn="auto">
              <a:spcAft>
                <a:spcPts val="0"/>
              </a:spcAft>
              <a:buFont typeface="Arial" pitchFamily="34" charset="0"/>
              <a:buChar char="–"/>
              <a:defRPr/>
            </a:pPr>
            <a:r>
              <a:rPr lang="en-GB" dirty="0">
                <a:latin typeface="Times New Roman" pitchFamily="18" charset="0"/>
                <a:cs typeface="Times New Roman" pitchFamily="18" charset="0"/>
              </a:rPr>
              <a:t>A</a:t>
            </a:r>
            <a:r>
              <a:rPr lang="en-GB" dirty="0" smtClean="0">
                <a:latin typeface="Times New Roman" pitchFamily="18" charset="0"/>
                <a:cs typeface="Times New Roman" pitchFamily="18" charset="0"/>
              </a:rPr>
              <a:t>mended section 7(3) HA 1988</a:t>
            </a:r>
          </a:p>
          <a:p>
            <a:pPr lvl="1" fontAlgn="auto">
              <a:spcAft>
                <a:spcPts val="0"/>
              </a:spcAft>
              <a:buFont typeface="Arial" pitchFamily="34" charset="0"/>
              <a:buNone/>
              <a:defRPr/>
            </a:pPr>
            <a:endParaRPr lang="en-GB" dirty="0" smtClean="0">
              <a:latin typeface="Times New Roman" pitchFamily="18" charset="0"/>
              <a:cs typeface="Times New Roman" pitchFamily="18" charset="0"/>
            </a:endParaRPr>
          </a:p>
          <a:p>
            <a:pPr fontAlgn="auto">
              <a:spcAft>
                <a:spcPts val="0"/>
              </a:spcAft>
              <a:buFont typeface="Arial" pitchFamily="34" charset="0"/>
              <a:buChar char="•"/>
              <a:defRPr/>
            </a:pPr>
            <a:r>
              <a:rPr lang="en-GB" dirty="0" smtClean="0">
                <a:latin typeface="Times New Roman" pitchFamily="18" charset="0"/>
                <a:cs typeface="Times New Roman" pitchFamily="18" charset="0"/>
              </a:rPr>
              <a:t>For secure tenants: any obligation of the landlord to review the decision to seek possession (new section 85ZA HA 1985).</a:t>
            </a:r>
          </a:p>
          <a:p>
            <a:pPr fontAlgn="auto">
              <a:spcAft>
                <a:spcPts val="0"/>
              </a:spcAft>
              <a:buFont typeface="Arial" pitchFamily="34" charset="0"/>
              <a:buNone/>
              <a:defRPr/>
            </a:pPr>
            <a:endParaRPr lang="en-GB" dirty="0" smtClean="0">
              <a:latin typeface="Times New Roman" pitchFamily="18" charset="0"/>
              <a:cs typeface="Times New Roman" pitchFamily="18" charset="0"/>
            </a:endParaRPr>
          </a:p>
          <a:p>
            <a:pPr fontAlgn="auto">
              <a:spcAft>
                <a:spcPts val="0"/>
              </a:spcAft>
              <a:buFont typeface="Arial" pitchFamily="34" charset="0"/>
              <a:buChar char="•"/>
              <a:defRPr/>
            </a:pPr>
            <a:r>
              <a:rPr lang="en-GB" dirty="0" smtClean="0">
                <a:latin typeface="Times New Roman" pitchFamily="18" charset="0"/>
                <a:cs typeface="Times New Roman" pitchFamily="18" charset="0"/>
              </a:rPr>
              <a:t>Notice requirements</a:t>
            </a:r>
          </a:p>
          <a:p>
            <a:pPr lvl="1" fontAlgn="auto">
              <a:spcAft>
                <a:spcPts val="0"/>
              </a:spcAft>
              <a:buFont typeface="Arial" pitchFamily="34" charset="0"/>
              <a:buChar char="–"/>
              <a:defRPr/>
            </a:pPr>
            <a:r>
              <a:rPr lang="en-GB" dirty="0" smtClean="0">
                <a:latin typeface="Times New Roman" pitchFamily="18" charset="0"/>
                <a:cs typeface="Times New Roman" pitchFamily="18" charset="0"/>
              </a:rPr>
              <a:t>New section 83ZA HA 1985</a:t>
            </a:r>
          </a:p>
          <a:p>
            <a:pPr lvl="1" fontAlgn="auto">
              <a:spcAft>
                <a:spcPts val="0"/>
              </a:spcAft>
              <a:buFont typeface="Arial" pitchFamily="34" charset="0"/>
              <a:buChar char="–"/>
              <a:defRPr/>
            </a:pPr>
            <a:r>
              <a:rPr lang="en-GB" dirty="0" smtClean="0">
                <a:latin typeface="Times New Roman" pitchFamily="18" charset="0"/>
                <a:cs typeface="Times New Roman" pitchFamily="18" charset="0"/>
              </a:rPr>
              <a:t>Amended section 8 HA 1988</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GB" smtClean="0">
                <a:latin typeface="Times New Roman" pitchFamily="18" charset="0"/>
                <a:cs typeface="Times New Roman" pitchFamily="18" charset="0"/>
              </a:rPr>
              <a:t>How to defend?</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GB" dirty="0" smtClean="0">
                <a:latin typeface="Times New Roman" pitchFamily="18" charset="0"/>
                <a:cs typeface="Times New Roman" pitchFamily="18" charset="0"/>
              </a:rPr>
              <a:t>Technical defences</a:t>
            </a:r>
          </a:p>
          <a:p>
            <a:pPr fontAlgn="auto">
              <a:spcAft>
                <a:spcPts val="0"/>
              </a:spcAft>
              <a:buFont typeface="Arial" pitchFamily="34" charset="0"/>
              <a:buChar char="•"/>
              <a:defRPr/>
            </a:pPr>
            <a:endParaRPr lang="en-GB" dirty="0" smtClean="0">
              <a:latin typeface="Times New Roman" pitchFamily="18" charset="0"/>
              <a:cs typeface="Times New Roman" pitchFamily="18" charset="0"/>
            </a:endParaRPr>
          </a:p>
          <a:p>
            <a:pPr fontAlgn="auto">
              <a:spcAft>
                <a:spcPts val="0"/>
              </a:spcAft>
              <a:buFont typeface="Arial" pitchFamily="34" charset="0"/>
              <a:buChar char="•"/>
              <a:defRPr/>
            </a:pPr>
            <a:r>
              <a:rPr lang="en-GB" dirty="0" smtClean="0">
                <a:latin typeface="Times New Roman" pitchFamily="18" charset="0"/>
                <a:cs typeface="Times New Roman" pitchFamily="18" charset="0"/>
              </a:rPr>
              <a:t>Proportionality arguments</a:t>
            </a:r>
          </a:p>
          <a:p>
            <a:pPr lvl="1" fontAlgn="auto">
              <a:spcAft>
                <a:spcPts val="0"/>
              </a:spcAft>
              <a:buFont typeface="Arial" pitchFamily="34" charset="0"/>
              <a:buChar char="–"/>
              <a:defRPr/>
            </a:pPr>
            <a:r>
              <a:rPr lang="en-GB" u="sng" dirty="0" err="1" smtClean="0">
                <a:latin typeface="Times New Roman" pitchFamily="18" charset="0"/>
                <a:cs typeface="Times New Roman" pitchFamily="18" charset="0"/>
              </a:rPr>
              <a:t>Southend</a:t>
            </a:r>
            <a:r>
              <a:rPr lang="en-GB" u="sng" dirty="0" smtClean="0">
                <a:latin typeface="Times New Roman" pitchFamily="18" charset="0"/>
                <a:cs typeface="Times New Roman" pitchFamily="18" charset="0"/>
              </a:rPr>
              <a:t> on Sea Borough Council v Armour</a:t>
            </a:r>
            <a:r>
              <a:rPr lang="en-GB" dirty="0" smtClean="0">
                <a:latin typeface="Times New Roman" pitchFamily="18" charset="0"/>
                <a:cs typeface="Times New Roman" pitchFamily="18" charset="0"/>
              </a:rPr>
              <a:t> [2014] EWCA </a:t>
            </a:r>
            <a:r>
              <a:rPr lang="en-GB" dirty="0" err="1" smtClean="0">
                <a:latin typeface="Times New Roman" pitchFamily="18" charset="0"/>
                <a:cs typeface="Times New Roman" pitchFamily="18" charset="0"/>
              </a:rPr>
              <a:t>Civ</a:t>
            </a:r>
            <a:r>
              <a:rPr lang="en-GB" dirty="0" smtClean="0">
                <a:latin typeface="Times New Roman" pitchFamily="18" charset="0"/>
                <a:cs typeface="Times New Roman" pitchFamily="18" charset="0"/>
              </a:rPr>
              <a:t> 231</a:t>
            </a:r>
          </a:p>
          <a:p>
            <a:pPr lvl="1" fontAlgn="auto">
              <a:spcAft>
                <a:spcPts val="0"/>
              </a:spcAft>
              <a:buFont typeface="Arial" pitchFamily="34" charset="0"/>
              <a:buChar char="–"/>
              <a:defRPr/>
            </a:pPr>
            <a:r>
              <a:rPr lang="en-GB" dirty="0" smtClean="0">
                <a:latin typeface="Times New Roman" pitchFamily="18" charset="0"/>
                <a:cs typeface="Times New Roman" pitchFamily="18" charset="0"/>
              </a:rPr>
              <a:t>Section 11 of Children Act 2004: best interests of children</a:t>
            </a:r>
          </a:p>
          <a:p>
            <a:pPr lvl="1" fontAlgn="auto">
              <a:spcAft>
                <a:spcPts val="0"/>
              </a:spcAft>
              <a:buFont typeface="Arial" pitchFamily="34" charset="0"/>
              <a:buNone/>
              <a:defRPr/>
            </a:pPr>
            <a:endParaRPr lang="en-GB" dirty="0" smtClean="0">
              <a:latin typeface="Times New Roman" pitchFamily="18" charset="0"/>
              <a:cs typeface="Times New Roman" pitchFamily="18" charset="0"/>
            </a:endParaRPr>
          </a:p>
          <a:p>
            <a:pPr fontAlgn="auto">
              <a:spcAft>
                <a:spcPts val="0"/>
              </a:spcAft>
              <a:buFont typeface="Arial" pitchFamily="34" charset="0"/>
              <a:buChar char="•"/>
              <a:defRPr/>
            </a:pPr>
            <a:r>
              <a:rPr lang="en-GB" dirty="0" smtClean="0">
                <a:latin typeface="Times New Roman" pitchFamily="18" charset="0"/>
                <a:cs typeface="Times New Roman" pitchFamily="18" charset="0"/>
              </a:rPr>
              <a:t>Prevention is better than cure: thinking ahead.</a:t>
            </a:r>
          </a:p>
          <a:p>
            <a:pPr fontAlgn="auto">
              <a:spcAft>
                <a:spcPts val="0"/>
              </a:spcAft>
              <a:buFont typeface="Arial" pitchFamily="34" charset="0"/>
              <a:buChar char="•"/>
              <a:defRPr/>
            </a:pP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latin typeface="Times New Roman" pitchFamily="18" charset="0"/>
                <a:cs typeface="Times New Roman" pitchFamily="18" charset="0"/>
              </a:rPr>
              <a:t>Discretionary ground: nuisance or annoyance</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rtlCol="0">
            <a:normAutofit fontScale="85000" lnSpcReduction="20000"/>
          </a:bodyPr>
          <a:lstStyle/>
          <a:p>
            <a:pPr algn="just" fontAlgn="auto">
              <a:spcAft>
                <a:spcPts val="0"/>
              </a:spcAft>
              <a:buFont typeface="Arial" pitchFamily="34" charset="0"/>
              <a:buChar char="•"/>
              <a:defRPr/>
            </a:pPr>
            <a:r>
              <a:rPr lang="en-GB" dirty="0" smtClean="0">
                <a:latin typeface="Times New Roman" pitchFamily="18" charset="0"/>
                <a:cs typeface="Times New Roman" pitchFamily="18" charset="0"/>
              </a:rPr>
              <a:t>Causing nuisance or annoyance to landlord</a:t>
            </a:r>
          </a:p>
          <a:p>
            <a:pPr lvl="1" algn="just" fontAlgn="auto">
              <a:spcAft>
                <a:spcPts val="0"/>
              </a:spcAft>
              <a:buFont typeface="Arial" pitchFamily="34" charset="0"/>
              <a:buChar char="–"/>
              <a:defRPr/>
            </a:pPr>
            <a:r>
              <a:rPr lang="en-GB" dirty="0" smtClean="0">
                <a:latin typeface="Times New Roman" pitchFamily="18" charset="0"/>
                <a:cs typeface="Times New Roman" pitchFamily="18" charset="0"/>
              </a:rPr>
              <a:t>Amended Ground 2 of Schedule 2 to HA 1985 </a:t>
            </a:r>
          </a:p>
          <a:p>
            <a:pPr lvl="1" algn="just" fontAlgn="auto">
              <a:spcAft>
                <a:spcPts val="0"/>
              </a:spcAft>
              <a:buFont typeface="Arial" pitchFamily="34" charset="0"/>
              <a:buChar char="–"/>
              <a:defRPr/>
            </a:pPr>
            <a:r>
              <a:rPr lang="en-GB" dirty="0" smtClean="0">
                <a:latin typeface="Times New Roman" pitchFamily="18" charset="0"/>
                <a:cs typeface="Times New Roman" pitchFamily="18" charset="0"/>
              </a:rPr>
              <a:t>Amended Ground 14 of Schedule 2 to HA 1988</a:t>
            </a:r>
          </a:p>
          <a:p>
            <a:pPr lvl="1" algn="just" fontAlgn="auto">
              <a:spcAft>
                <a:spcPts val="0"/>
              </a:spcAft>
              <a:buFont typeface="Arial" pitchFamily="34" charset="0"/>
              <a:buNone/>
              <a:defRPr/>
            </a:pPr>
            <a:endParaRPr lang="en-GB" dirty="0" smtClean="0">
              <a:latin typeface="Times New Roman" pitchFamily="18" charset="0"/>
              <a:cs typeface="Times New Roman" pitchFamily="18" charset="0"/>
            </a:endParaRPr>
          </a:p>
          <a:p>
            <a:pPr algn="just" fontAlgn="auto">
              <a:spcAft>
                <a:spcPts val="0"/>
              </a:spcAft>
              <a:buFont typeface="Arial" pitchFamily="34" charset="0"/>
              <a:buNone/>
              <a:defRPr/>
            </a:pPr>
            <a:r>
              <a:rPr lang="en-GB" i="1" dirty="0" smtClean="0">
                <a:latin typeface="Times New Roman" pitchFamily="18" charset="0"/>
                <a:cs typeface="Times New Roman" pitchFamily="18" charset="0"/>
              </a:rPr>
              <a:t>	[The tenant or a person residing in or visiting the property]...has been guilty of conduct causing or likely to cause a nuisance or annoyance to the landlord of the dwelling-house, or a person employed (whether or not by the landlord) in connection with the exercise of the landlord’s housing management functions, and that is directly or indirectly related to or affects those functions.</a:t>
            </a:r>
          </a:p>
          <a:p>
            <a:pPr lvl="1" fontAlgn="auto">
              <a:spcAft>
                <a:spcPts val="0"/>
              </a:spcAft>
              <a:buFont typeface="Arial" pitchFamily="34" charset="0"/>
              <a:buNone/>
              <a:defRPr/>
            </a:pPr>
            <a:endParaRPr lang="en-GB" i="1" dirty="0" smtClean="0">
              <a:latin typeface="Times New Roman" pitchFamily="18" charset="0"/>
              <a:cs typeface="Times New Roman" pitchFamily="18" charset="0"/>
            </a:endParaRPr>
          </a:p>
          <a:p>
            <a:pPr fontAlgn="auto">
              <a:spcAft>
                <a:spcPts val="0"/>
              </a:spcAft>
              <a:buFont typeface="Arial" pitchFamily="34" charset="0"/>
              <a:buChar char="•"/>
              <a:defRPr/>
            </a:pP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latin typeface="Times New Roman" pitchFamily="18" charset="0"/>
                <a:cs typeface="Times New Roman" pitchFamily="18" charset="0"/>
              </a:rPr>
              <a:t>Discretionary ground: riot-related offence</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GB" sz="2800" dirty="0" smtClean="0">
                <a:latin typeface="Times New Roman" pitchFamily="18" charset="0"/>
                <a:cs typeface="Times New Roman" pitchFamily="18" charset="0"/>
              </a:rPr>
              <a:t>Conviction for indictable offence during and at the scene of a riot </a:t>
            </a:r>
          </a:p>
          <a:p>
            <a:pPr lvl="1" fontAlgn="auto">
              <a:spcAft>
                <a:spcPts val="0"/>
              </a:spcAft>
              <a:buFont typeface="Arial" pitchFamily="34" charset="0"/>
              <a:buChar char="–"/>
              <a:defRPr/>
            </a:pPr>
            <a:r>
              <a:rPr lang="en-GB" dirty="0" smtClean="0">
                <a:latin typeface="Times New Roman" pitchFamily="18" charset="0"/>
                <a:cs typeface="Times New Roman" pitchFamily="18" charset="0"/>
              </a:rPr>
              <a:t>New Ground 2ZA of Schedule 2 to HA 1985</a:t>
            </a:r>
          </a:p>
          <a:p>
            <a:pPr lvl="1" fontAlgn="auto">
              <a:spcAft>
                <a:spcPts val="0"/>
              </a:spcAft>
              <a:buFont typeface="Arial" pitchFamily="34" charset="0"/>
              <a:buChar char="–"/>
              <a:defRPr/>
            </a:pPr>
            <a:r>
              <a:rPr lang="en-GB" dirty="0" smtClean="0">
                <a:latin typeface="Times New Roman" pitchFamily="18" charset="0"/>
                <a:cs typeface="Times New Roman" pitchFamily="18" charset="0"/>
              </a:rPr>
              <a:t>New Ground 14ZA of Schedule 2 to HA 1988</a:t>
            </a:r>
            <a:endParaRPr lang="en-GB" i="1" dirty="0" smtClean="0">
              <a:latin typeface="Times New Roman" pitchFamily="18" charset="0"/>
              <a:cs typeface="Times New Roman" pitchFamily="18" charset="0"/>
            </a:endParaRPr>
          </a:p>
          <a:p>
            <a:pPr lvl="1" fontAlgn="auto">
              <a:spcAft>
                <a:spcPts val="0"/>
              </a:spcAft>
              <a:buFont typeface="Arial" pitchFamily="34" charset="0"/>
              <a:buNone/>
              <a:defRPr/>
            </a:pPr>
            <a:endParaRPr lang="en-GB" i="1" dirty="0" smtClean="0">
              <a:latin typeface="Times New Roman" pitchFamily="18" charset="0"/>
              <a:cs typeface="Times New Roman" pitchFamily="18" charset="0"/>
            </a:endParaRPr>
          </a:p>
          <a:p>
            <a:pPr indent="0" fontAlgn="auto">
              <a:spcAft>
                <a:spcPts val="0"/>
              </a:spcAft>
              <a:buFont typeface="Arial" pitchFamily="34" charset="0"/>
              <a:buNone/>
              <a:defRPr/>
            </a:pPr>
            <a:r>
              <a:rPr lang="en-GB" sz="2800" i="1" dirty="0" smtClean="0">
                <a:latin typeface="Times New Roman" pitchFamily="18" charset="0"/>
                <a:cs typeface="Times New Roman" pitchFamily="18" charset="0"/>
              </a:rPr>
              <a:t>The tenant or an adult residing in the dwelling-house has been convicted of an indictable offence which took place during, and at the scene of, a riot in the United Kingdom.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GB" smtClean="0">
                <a:latin typeface="Times New Roman" pitchFamily="18" charset="0"/>
                <a:cs typeface="Times New Roman" pitchFamily="18" charset="0"/>
              </a:rPr>
              <a:t>What is a “riot”?</a:t>
            </a:r>
          </a:p>
        </p:txBody>
      </p:sp>
      <p:sp>
        <p:nvSpPr>
          <p:cNvPr id="3" name="Content Placeholder 2"/>
          <p:cNvSpPr>
            <a:spLocks noGrp="1"/>
          </p:cNvSpPr>
          <p:nvPr>
            <p:ph idx="1"/>
          </p:nvPr>
        </p:nvSpPr>
        <p:spPr/>
        <p:txBody>
          <a:bodyPr rtlCol="0">
            <a:noAutofit/>
          </a:bodyPr>
          <a:lstStyle/>
          <a:p>
            <a:pPr indent="0" fontAlgn="auto">
              <a:spcAft>
                <a:spcPts val="0"/>
              </a:spcAft>
              <a:buFont typeface="Arial" pitchFamily="34" charset="0"/>
              <a:buNone/>
              <a:defRPr/>
            </a:pPr>
            <a:r>
              <a:rPr lang="en-GB" sz="1500" i="1" dirty="0" smtClean="0">
                <a:latin typeface="Times New Roman" pitchFamily="18" charset="0"/>
                <a:cs typeface="Times New Roman" pitchFamily="18" charset="0"/>
              </a:rPr>
              <a:t>In this Ground-</a:t>
            </a:r>
          </a:p>
          <a:p>
            <a:pPr indent="0" fontAlgn="auto">
              <a:spcAft>
                <a:spcPts val="0"/>
              </a:spcAft>
              <a:buFont typeface="Arial" pitchFamily="34" charset="0"/>
              <a:buNone/>
              <a:defRPr/>
            </a:pPr>
            <a:r>
              <a:rPr lang="en-GB" sz="1500" i="1" dirty="0" smtClean="0">
                <a:latin typeface="Times New Roman" pitchFamily="18" charset="0"/>
                <a:cs typeface="Times New Roman" pitchFamily="18" charset="0"/>
              </a:rPr>
              <a:t>...“riot” is to be construed in accordance with section 1 of the Public Order Act 1986.</a:t>
            </a:r>
          </a:p>
          <a:p>
            <a:pPr indent="0" fontAlgn="auto">
              <a:spcAft>
                <a:spcPts val="0"/>
              </a:spcAft>
              <a:buFont typeface="Arial" pitchFamily="34" charset="0"/>
              <a:buNone/>
              <a:defRPr/>
            </a:pPr>
            <a:endParaRPr lang="en-GB" sz="1500" i="1" dirty="0" smtClean="0">
              <a:latin typeface="Times New Roman" pitchFamily="18" charset="0"/>
              <a:cs typeface="Times New Roman" pitchFamily="18" charset="0"/>
            </a:endParaRPr>
          </a:p>
          <a:p>
            <a:pPr fontAlgn="auto">
              <a:spcAft>
                <a:spcPts val="0"/>
              </a:spcAft>
              <a:buFont typeface="Arial" pitchFamily="34" charset="0"/>
              <a:buChar char="•"/>
              <a:defRPr/>
            </a:pPr>
            <a:r>
              <a:rPr lang="en-GB" sz="1500" dirty="0" smtClean="0">
                <a:latin typeface="Times New Roman" pitchFamily="18" charset="0"/>
                <a:cs typeface="Times New Roman" pitchFamily="18" charset="0"/>
              </a:rPr>
              <a:t>Public Order Act 1986, s1:</a:t>
            </a:r>
          </a:p>
          <a:p>
            <a:pPr fontAlgn="auto">
              <a:spcAft>
                <a:spcPts val="0"/>
              </a:spcAft>
              <a:buFont typeface="Arial" pitchFamily="34" charset="0"/>
              <a:buNone/>
              <a:defRPr/>
            </a:pPr>
            <a:endParaRPr lang="en-GB" sz="1500" dirty="0" smtClean="0">
              <a:latin typeface="Times New Roman" pitchFamily="18" charset="0"/>
              <a:cs typeface="Times New Roman" pitchFamily="18" charset="0"/>
            </a:endParaRPr>
          </a:p>
          <a:p>
            <a:pPr fontAlgn="auto">
              <a:spcAft>
                <a:spcPts val="0"/>
              </a:spcAft>
              <a:buFont typeface="Arial" pitchFamily="34" charset="0"/>
              <a:buNone/>
              <a:defRPr/>
            </a:pPr>
            <a:r>
              <a:rPr lang="en-GB" sz="1500" dirty="0" smtClean="0">
                <a:latin typeface="Times New Roman" pitchFamily="18" charset="0"/>
                <a:cs typeface="Times New Roman" pitchFamily="18" charset="0"/>
              </a:rPr>
              <a:t>	</a:t>
            </a:r>
            <a:r>
              <a:rPr lang="en-GB" sz="1500" i="1" dirty="0" smtClean="0">
                <a:latin typeface="Times New Roman" pitchFamily="18" charset="0"/>
                <a:cs typeface="Times New Roman" pitchFamily="18" charset="0"/>
              </a:rPr>
              <a:t>(1)Where 12 or more persons who are present together use or threaten unlawful violence for a common purpose and the conduct of them (taken together) is such as would cause a person of reasonable firmness present at the scene to fear for his personal safety, each of the persons using unlawful violence for the common purpose is guilty of riot.</a:t>
            </a:r>
          </a:p>
          <a:p>
            <a:pPr fontAlgn="auto">
              <a:spcAft>
                <a:spcPts val="0"/>
              </a:spcAft>
              <a:buFont typeface="Arial" pitchFamily="34" charset="0"/>
              <a:buChar char="•"/>
              <a:defRPr/>
            </a:pPr>
            <a:endParaRPr lang="en-GB" sz="1500" i="1" dirty="0" smtClean="0">
              <a:latin typeface="Times New Roman" pitchFamily="18" charset="0"/>
              <a:cs typeface="Times New Roman" pitchFamily="18" charset="0"/>
            </a:endParaRPr>
          </a:p>
          <a:p>
            <a:pPr fontAlgn="auto">
              <a:spcAft>
                <a:spcPts val="0"/>
              </a:spcAft>
              <a:buFont typeface="Arial" pitchFamily="34" charset="0"/>
              <a:buNone/>
              <a:defRPr/>
            </a:pPr>
            <a:r>
              <a:rPr lang="en-GB" sz="1500" i="1" dirty="0" smtClean="0">
                <a:latin typeface="Times New Roman" pitchFamily="18" charset="0"/>
                <a:cs typeface="Times New Roman" pitchFamily="18" charset="0"/>
              </a:rPr>
              <a:t>	(2)It is immaterial whether or not the 12 or more use or threaten unlawful violence simultaneously.</a:t>
            </a:r>
          </a:p>
          <a:p>
            <a:pPr fontAlgn="auto">
              <a:spcAft>
                <a:spcPts val="0"/>
              </a:spcAft>
              <a:buFont typeface="Arial" pitchFamily="34" charset="0"/>
              <a:buChar char="•"/>
              <a:defRPr/>
            </a:pPr>
            <a:endParaRPr lang="en-GB" sz="1500" i="1" dirty="0" smtClean="0">
              <a:latin typeface="Times New Roman" pitchFamily="18" charset="0"/>
              <a:cs typeface="Times New Roman" pitchFamily="18" charset="0"/>
            </a:endParaRPr>
          </a:p>
          <a:p>
            <a:pPr fontAlgn="auto">
              <a:spcAft>
                <a:spcPts val="0"/>
              </a:spcAft>
              <a:buFont typeface="Arial" pitchFamily="34" charset="0"/>
              <a:buNone/>
              <a:defRPr/>
            </a:pPr>
            <a:r>
              <a:rPr lang="en-GB" sz="1500" i="1" dirty="0" smtClean="0">
                <a:latin typeface="Times New Roman" pitchFamily="18" charset="0"/>
                <a:cs typeface="Times New Roman" pitchFamily="18" charset="0"/>
              </a:rPr>
              <a:t>	(3)The common purpose may be inferred from conduct.</a:t>
            </a:r>
          </a:p>
          <a:p>
            <a:pPr fontAlgn="auto">
              <a:spcAft>
                <a:spcPts val="0"/>
              </a:spcAft>
              <a:buFont typeface="Arial" pitchFamily="34" charset="0"/>
              <a:buChar char="•"/>
              <a:defRPr/>
            </a:pPr>
            <a:endParaRPr lang="en-GB" sz="1500" i="1" dirty="0" smtClean="0">
              <a:latin typeface="Times New Roman" pitchFamily="18" charset="0"/>
              <a:cs typeface="Times New Roman" pitchFamily="18" charset="0"/>
            </a:endParaRPr>
          </a:p>
          <a:p>
            <a:pPr fontAlgn="auto">
              <a:spcAft>
                <a:spcPts val="0"/>
              </a:spcAft>
              <a:buFont typeface="Arial" pitchFamily="34" charset="0"/>
              <a:buNone/>
              <a:defRPr/>
            </a:pPr>
            <a:r>
              <a:rPr lang="en-GB" sz="1500" i="1" dirty="0" smtClean="0">
                <a:latin typeface="Times New Roman" pitchFamily="18" charset="0"/>
                <a:cs typeface="Times New Roman" pitchFamily="18" charset="0"/>
              </a:rPr>
              <a:t>	(4)No person of reasonable firmness need actually be, or be likely to be, present at the scene.</a:t>
            </a:r>
          </a:p>
          <a:p>
            <a:pPr fontAlgn="auto">
              <a:spcAft>
                <a:spcPts val="0"/>
              </a:spcAft>
              <a:buFont typeface="Arial" pitchFamily="34" charset="0"/>
              <a:buChar char="•"/>
              <a:defRPr/>
            </a:pPr>
            <a:endParaRPr lang="en-GB" sz="1500" i="1" dirty="0" smtClean="0">
              <a:latin typeface="Times New Roman" pitchFamily="18" charset="0"/>
              <a:cs typeface="Times New Roman" pitchFamily="18" charset="0"/>
            </a:endParaRPr>
          </a:p>
          <a:p>
            <a:pPr fontAlgn="auto">
              <a:spcAft>
                <a:spcPts val="0"/>
              </a:spcAft>
              <a:buFont typeface="Arial" pitchFamily="34" charset="0"/>
              <a:buNone/>
              <a:defRPr/>
            </a:pPr>
            <a:r>
              <a:rPr lang="en-GB" sz="1500" i="1" dirty="0" smtClean="0">
                <a:latin typeface="Times New Roman" pitchFamily="18" charset="0"/>
                <a:cs typeface="Times New Roman" pitchFamily="18" charset="0"/>
              </a:rPr>
              <a:t>	(5)Riot may be committed in private as well as in public places.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endParaRPr lang="en-GB" smtClean="0"/>
          </a:p>
        </p:txBody>
      </p:sp>
      <p:sp>
        <p:nvSpPr>
          <p:cNvPr id="32770" name="Content Placeholder 2"/>
          <p:cNvSpPr>
            <a:spLocks noGrp="1"/>
          </p:cNvSpPr>
          <p:nvPr>
            <p:ph idx="1"/>
          </p:nvPr>
        </p:nvSpPr>
        <p:spPr/>
        <p:txBody>
          <a:bodyPr/>
          <a:lstStyle/>
          <a:p>
            <a:pPr algn="ctr">
              <a:buFont typeface="Arial" charset="0"/>
              <a:buNone/>
            </a:pPr>
            <a:endParaRPr lang="en-GB" sz="7200" smtClean="0">
              <a:latin typeface="Times New Roman" pitchFamily="18" charset="0"/>
              <a:cs typeface="Times New Roman" pitchFamily="18" charset="0"/>
            </a:endParaRPr>
          </a:p>
          <a:p>
            <a:pPr algn="ctr">
              <a:buFont typeface="Arial" charset="0"/>
              <a:buNone/>
            </a:pPr>
            <a:r>
              <a:rPr lang="en-GB" sz="7200" smtClean="0">
                <a:latin typeface="Times New Roman" pitchFamily="18" charset="0"/>
                <a:cs typeface="Times New Roman" pitchFamily="18" charset="0"/>
              </a:rPr>
              <a:t>INJUNCTIONS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latin typeface="Times New Roman" pitchFamily="18" charset="0"/>
                <a:cs typeface="Times New Roman" pitchFamily="18" charset="0"/>
              </a:rPr>
              <a:t>Section 1 ASBCPA 2014: Power to Grant Injunctions</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rtlCol="0">
            <a:normAutofit fontScale="25000" lnSpcReduction="20000"/>
          </a:bodyPr>
          <a:lstStyle/>
          <a:p>
            <a:pPr fontAlgn="auto">
              <a:spcAft>
                <a:spcPts val="0"/>
              </a:spcAft>
              <a:buFont typeface="Arial" pitchFamily="34" charset="0"/>
              <a:buNone/>
              <a:defRPr/>
            </a:pPr>
            <a:r>
              <a:rPr lang="en-GB" sz="4800" i="1" dirty="0" smtClean="0">
                <a:latin typeface="Times New Roman" pitchFamily="18" charset="0"/>
                <a:cs typeface="Times New Roman" pitchFamily="18" charset="0"/>
              </a:rPr>
              <a:t>(1) A court may grant an injunction under this section against a person aged 10 or over (“the respondent”) if two conditions are met.</a:t>
            </a:r>
          </a:p>
          <a:p>
            <a:pPr fontAlgn="auto">
              <a:spcAft>
                <a:spcPts val="0"/>
              </a:spcAft>
              <a:buFont typeface="Arial" pitchFamily="34" charset="0"/>
              <a:buNone/>
              <a:defRPr/>
            </a:pPr>
            <a:r>
              <a:rPr lang="en-GB" sz="4800" i="1" dirty="0" smtClean="0">
                <a:latin typeface="Times New Roman" pitchFamily="18" charset="0"/>
                <a:cs typeface="Times New Roman" pitchFamily="18" charset="0"/>
              </a:rPr>
              <a:t>(2) The first condition is that the court is satisfied, on the balance of probabilities, that the respondent has engaged or threatens to engage in anti-social behaviour.</a:t>
            </a:r>
          </a:p>
          <a:p>
            <a:pPr fontAlgn="auto">
              <a:spcAft>
                <a:spcPts val="0"/>
              </a:spcAft>
              <a:buFont typeface="Arial" pitchFamily="34" charset="0"/>
              <a:buNone/>
              <a:defRPr/>
            </a:pPr>
            <a:r>
              <a:rPr lang="en-GB" sz="4800" i="1" dirty="0" smtClean="0">
                <a:latin typeface="Times New Roman" pitchFamily="18" charset="0"/>
                <a:cs typeface="Times New Roman" pitchFamily="18" charset="0"/>
              </a:rPr>
              <a:t>(3) The second condition is that the court considers it just and convenient to grant the injunction for the purpose of preventing the respondent from engaging in anti-social behaviour.</a:t>
            </a:r>
          </a:p>
          <a:p>
            <a:pPr fontAlgn="auto">
              <a:spcAft>
                <a:spcPts val="0"/>
              </a:spcAft>
              <a:buFont typeface="Arial" pitchFamily="34" charset="0"/>
              <a:buNone/>
              <a:defRPr/>
            </a:pPr>
            <a:r>
              <a:rPr lang="en-GB" sz="4800" i="1" dirty="0" smtClean="0">
                <a:latin typeface="Times New Roman" pitchFamily="18" charset="0"/>
                <a:cs typeface="Times New Roman" pitchFamily="18" charset="0"/>
              </a:rPr>
              <a:t>(4) An injunction under this section may for the purpose of preventing the respondent from engaging in anti-social behaviour—</a:t>
            </a:r>
          </a:p>
          <a:p>
            <a:pPr fontAlgn="auto">
              <a:spcAft>
                <a:spcPts val="0"/>
              </a:spcAft>
              <a:buFont typeface="Arial" pitchFamily="34" charset="0"/>
              <a:buNone/>
              <a:defRPr/>
            </a:pPr>
            <a:r>
              <a:rPr lang="en-GB" sz="4800" i="1" dirty="0" smtClean="0">
                <a:latin typeface="Times New Roman" pitchFamily="18" charset="0"/>
                <a:cs typeface="Times New Roman" pitchFamily="18" charset="0"/>
              </a:rPr>
              <a:t>	(a) prohibit the respondent from doing anything described in the injunction;</a:t>
            </a:r>
          </a:p>
          <a:p>
            <a:pPr fontAlgn="auto">
              <a:spcAft>
                <a:spcPts val="0"/>
              </a:spcAft>
              <a:buFont typeface="Arial" pitchFamily="34" charset="0"/>
              <a:buNone/>
              <a:defRPr/>
            </a:pPr>
            <a:r>
              <a:rPr lang="en-GB" sz="4800" i="1" dirty="0" smtClean="0">
                <a:latin typeface="Times New Roman" pitchFamily="18" charset="0"/>
                <a:cs typeface="Times New Roman" pitchFamily="18" charset="0"/>
              </a:rPr>
              <a:t>	(b) require the respondent to do anything described in the injunction.</a:t>
            </a:r>
          </a:p>
          <a:p>
            <a:pPr fontAlgn="auto">
              <a:spcAft>
                <a:spcPts val="0"/>
              </a:spcAft>
              <a:buFont typeface="Arial" pitchFamily="34" charset="0"/>
              <a:buNone/>
              <a:defRPr/>
            </a:pPr>
            <a:r>
              <a:rPr lang="en-GB" sz="4800" i="1" dirty="0" smtClean="0">
                <a:latin typeface="Times New Roman" pitchFamily="18" charset="0"/>
                <a:cs typeface="Times New Roman" pitchFamily="18" charset="0"/>
              </a:rPr>
              <a:t>(5) Prohibitions and requirements in an injunction under this section must, so far as practicable, be such as to avoid—</a:t>
            </a:r>
          </a:p>
          <a:p>
            <a:pPr fontAlgn="auto">
              <a:spcAft>
                <a:spcPts val="0"/>
              </a:spcAft>
              <a:buFont typeface="Arial" pitchFamily="34" charset="0"/>
              <a:buNone/>
              <a:defRPr/>
            </a:pPr>
            <a:r>
              <a:rPr lang="en-GB" sz="4800" i="1" dirty="0" smtClean="0">
                <a:latin typeface="Times New Roman" pitchFamily="18" charset="0"/>
                <a:cs typeface="Times New Roman" pitchFamily="18" charset="0"/>
              </a:rPr>
              <a:t>	(a) any interference with the times, if any, at which the respondent normally works or attends school or any other educational establishment;</a:t>
            </a:r>
          </a:p>
          <a:p>
            <a:pPr fontAlgn="auto">
              <a:spcAft>
                <a:spcPts val="0"/>
              </a:spcAft>
              <a:buFont typeface="Arial" pitchFamily="34" charset="0"/>
              <a:buNone/>
              <a:defRPr/>
            </a:pPr>
            <a:r>
              <a:rPr lang="en-GB" sz="4800" i="1" dirty="0" smtClean="0">
                <a:latin typeface="Times New Roman" pitchFamily="18" charset="0"/>
                <a:cs typeface="Times New Roman" pitchFamily="18" charset="0"/>
              </a:rPr>
              <a:t>	(b) any conflict with the requirements of any other court order or injunction to which the respondent may be subject.</a:t>
            </a:r>
          </a:p>
          <a:p>
            <a:pPr fontAlgn="auto">
              <a:spcAft>
                <a:spcPts val="0"/>
              </a:spcAft>
              <a:buFont typeface="Arial" pitchFamily="34" charset="0"/>
              <a:buNone/>
              <a:defRPr/>
            </a:pPr>
            <a:r>
              <a:rPr lang="en-GB" sz="4800" i="1" dirty="0" smtClean="0">
                <a:latin typeface="Times New Roman" pitchFamily="18" charset="0"/>
                <a:cs typeface="Times New Roman" pitchFamily="18" charset="0"/>
              </a:rPr>
              <a:t>(6) An injunction under this section must—</a:t>
            </a:r>
          </a:p>
          <a:p>
            <a:pPr fontAlgn="auto">
              <a:spcAft>
                <a:spcPts val="0"/>
              </a:spcAft>
              <a:buFont typeface="Arial" pitchFamily="34" charset="0"/>
              <a:buNone/>
              <a:defRPr/>
            </a:pPr>
            <a:r>
              <a:rPr lang="en-GB" sz="4800" i="1" dirty="0" smtClean="0">
                <a:latin typeface="Times New Roman" pitchFamily="18" charset="0"/>
                <a:cs typeface="Times New Roman" pitchFamily="18" charset="0"/>
              </a:rPr>
              <a:t>	(a) specify the period for which it has effect, or</a:t>
            </a:r>
          </a:p>
          <a:p>
            <a:pPr fontAlgn="auto">
              <a:spcAft>
                <a:spcPts val="0"/>
              </a:spcAft>
              <a:buFont typeface="Arial" pitchFamily="34" charset="0"/>
              <a:buNone/>
              <a:defRPr/>
            </a:pPr>
            <a:r>
              <a:rPr lang="en-GB" sz="4800" i="1" dirty="0" smtClean="0">
                <a:latin typeface="Times New Roman" pitchFamily="18" charset="0"/>
                <a:cs typeface="Times New Roman" pitchFamily="18" charset="0"/>
              </a:rPr>
              <a:t>	(b) state that it has effect until further order.</a:t>
            </a:r>
          </a:p>
          <a:p>
            <a:pPr fontAlgn="auto">
              <a:spcAft>
                <a:spcPts val="0"/>
              </a:spcAft>
              <a:buFont typeface="Arial" pitchFamily="34" charset="0"/>
              <a:buNone/>
              <a:defRPr/>
            </a:pPr>
            <a:r>
              <a:rPr lang="en-GB" sz="4800" i="1" dirty="0" smtClean="0">
                <a:latin typeface="Times New Roman" pitchFamily="18" charset="0"/>
                <a:cs typeface="Times New Roman" pitchFamily="18" charset="0"/>
              </a:rPr>
              <a:t>	In the case of an injunction granted before the respondent has reached the age of 18, a period must be specified and it must be no more than 12 months.</a:t>
            </a:r>
          </a:p>
          <a:p>
            <a:pPr fontAlgn="auto">
              <a:spcAft>
                <a:spcPts val="0"/>
              </a:spcAft>
              <a:buFont typeface="Arial" pitchFamily="34" charset="0"/>
              <a:buNone/>
              <a:defRPr/>
            </a:pPr>
            <a:r>
              <a:rPr lang="en-GB" sz="4800" i="1" dirty="0" smtClean="0">
                <a:latin typeface="Times New Roman" pitchFamily="18" charset="0"/>
                <a:cs typeface="Times New Roman" pitchFamily="18" charset="0"/>
              </a:rPr>
              <a:t>(7) An injunction under this section may specify periods for which particular prohibitions or requirements have effect.</a:t>
            </a:r>
          </a:p>
          <a:p>
            <a:pPr fontAlgn="auto">
              <a:spcAft>
                <a:spcPts val="0"/>
              </a:spcAft>
              <a:buFont typeface="Arial" pitchFamily="34" charset="0"/>
              <a:buNone/>
              <a:defRPr/>
            </a:pPr>
            <a:r>
              <a:rPr lang="en-GB" sz="4800" i="1" dirty="0" smtClean="0">
                <a:latin typeface="Times New Roman" pitchFamily="18" charset="0"/>
                <a:cs typeface="Times New Roman" pitchFamily="18" charset="0"/>
              </a:rPr>
              <a:t>(8) An application for an injunction under this section must be made to—</a:t>
            </a:r>
          </a:p>
          <a:p>
            <a:pPr fontAlgn="auto">
              <a:spcAft>
                <a:spcPts val="0"/>
              </a:spcAft>
              <a:buFont typeface="Arial" pitchFamily="34" charset="0"/>
              <a:buNone/>
              <a:defRPr/>
            </a:pPr>
            <a:r>
              <a:rPr lang="en-GB" sz="4800" i="1" dirty="0" smtClean="0">
                <a:latin typeface="Times New Roman" pitchFamily="18" charset="0"/>
                <a:cs typeface="Times New Roman" pitchFamily="18" charset="0"/>
              </a:rPr>
              <a:t>	(a) a youth court, in the case of a respondent aged under 18;</a:t>
            </a:r>
          </a:p>
          <a:p>
            <a:pPr fontAlgn="auto">
              <a:spcAft>
                <a:spcPts val="0"/>
              </a:spcAft>
              <a:buFont typeface="Arial" pitchFamily="34" charset="0"/>
              <a:buNone/>
              <a:defRPr/>
            </a:pPr>
            <a:r>
              <a:rPr lang="en-GB" sz="4800" i="1" dirty="0" smtClean="0">
                <a:latin typeface="Times New Roman" pitchFamily="18" charset="0"/>
                <a:cs typeface="Times New Roman" pitchFamily="18" charset="0"/>
              </a:rPr>
              <a:t>	(b) the High Court or the county court, in any other case.</a:t>
            </a:r>
          </a:p>
          <a:p>
            <a:pPr fontAlgn="auto">
              <a:spcAft>
                <a:spcPts val="0"/>
              </a:spcAft>
              <a:buFont typeface="Arial" pitchFamily="34" charset="0"/>
              <a:buNone/>
              <a:defRPr/>
            </a:pPr>
            <a:r>
              <a:rPr lang="en-GB" sz="4800" i="1" dirty="0" smtClean="0">
                <a:latin typeface="Times New Roman" pitchFamily="18" charset="0"/>
                <a:cs typeface="Times New Roman" pitchFamily="18" charset="0"/>
              </a:rPr>
              <a:t>	Paragraph (b) is subject to any rules of court made under section 18(2).</a:t>
            </a:r>
          </a:p>
          <a:p>
            <a:pPr fontAlgn="auto">
              <a:spcAft>
                <a:spcPts val="0"/>
              </a:spcAft>
              <a:buFont typeface="Arial" pitchFamily="34" charset="0"/>
              <a:buChar char="•"/>
              <a:defRPr/>
            </a:pP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latin typeface="Times New Roman" pitchFamily="18" charset="0"/>
                <a:cs typeface="Times New Roman" pitchFamily="18" charset="0"/>
              </a:rPr>
              <a:t>Power to grant injunctions: key points</a:t>
            </a:r>
            <a:endParaRPr lang="en-GB" dirty="0">
              <a:latin typeface="Times New Roman" pitchFamily="18" charset="0"/>
              <a:cs typeface="Times New Roman" pitchFamily="18" charset="0"/>
            </a:endParaRPr>
          </a:p>
        </p:txBody>
      </p:sp>
      <p:sp>
        <p:nvSpPr>
          <p:cNvPr id="34818" name="Content Placeholder 2"/>
          <p:cNvSpPr>
            <a:spLocks noGrp="1"/>
          </p:cNvSpPr>
          <p:nvPr>
            <p:ph idx="1"/>
          </p:nvPr>
        </p:nvSpPr>
        <p:spPr/>
        <p:txBody>
          <a:bodyPr/>
          <a:lstStyle/>
          <a:p>
            <a:r>
              <a:rPr lang="en-GB" sz="1700" smtClean="0">
                <a:latin typeface="Times New Roman" pitchFamily="18" charset="0"/>
                <a:cs typeface="Times New Roman" pitchFamily="18" charset="0"/>
              </a:rPr>
              <a:t>Court must be satisfied on balance of probabilities that 2 conditions are met</a:t>
            </a:r>
          </a:p>
          <a:p>
            <a:pPr>
              <a:buFont typeface="Arial" charset="0"/>
              <a:buNone/>
            </a:pPr>
            <a:r>
              <a:rPr lang="en-GB" sz="1700" smtClean="0">
                <a:latin typeface="Times New Roman" pitchFamily="18" charset="0"/>
                <a:cs typeface="Times New Roman" pitchFamily="18" charset="0"/>
              </a:rPr>
              <a:t>	1) Respondent engaged/threatens to engage in ASB</a:t>
            </a:r>
          </a:p>
          <a:p>
            <a:pPr>
              <a:buFont typeface="Arial" charset="0"/>
              <a:buNone/>
            </a:pPr>
            <a:r>
              <a:rPr lang="en-GB" sz="1700" smtClean="0">
                <a:latin typeface="Times New Roman" pitchFamily="18" charset="0"/>
                <a:cs typeface="Times New Roman" pitchFamily="18" charset="0"/>
              </a:rPr>
              <a:t>	2) Just and convenient</a:t>
            </a:r>
          </a:p>
          <a:p>
            <a:pPr>
              <a:buFont typeface="Arial" charset="0"/>
              <a:buNone/>
            </a:pPr>
            <a:endParaRPr lang="en-GB" sz="1700" smtClean="0">
              <a:latin typeface="Times New Roman" pitchFamily="18" charset="0"/>
              <a:cs typeface="Times New Roman" pitchFamily="18" charset="0"/>
            </a:endParaRPr>
          </a:p>
          <a:p>
            <a:r>
              <a:rPr lang="en-GB" sz="1700" smtClean="0">
                <a:latin typeface="Times New Roman" pitchFamily="18" charset="0"/>
                <a:cs typeface="Times New Roman" pitchFamily="18" charset="0"/>
              </a:rPr>
              <a:t>Terms may </a:t>
            </a:r>
          </a:p>
          <a:p>
            <a:pPr lvl="1"/>
            <a:r>
              <a:rPr lang="en-GB" sz="1700" smtClean="0">
                <a:latin typeface="Times New Roman" pitchFamily="18" charset="0"/>
                <a:cs typeface="Times New Roman" pitchFamily="18" charset="0"/>
              </a:rPr>
              <a:t>Prohibit Respondent from doing something</a:t>
            </a:r>
          </a:p>
          <a:p>
            <a:pPr lvl="1"/>
            <a:r>
              <a:rPr lang="en-GB" sz="1700" smtClean="0">
                <a:latin typeface="Times New Roman" pitchFamily="18" charset="0"/>
                <a:cs typeface="Times New Roman" pitchFamily="18" charset="0"/>
              </a:rPr>
              <a:t>Require Respondent to do something</a:t>
            </a:r>
          </a:p>
          <a:p>
            <a:pPr lvl="1"/>
            <a:r>
              <a:rPr lang="en-GB" sz="1700" smtClean="0">
                <a:latin typeface="Times New Roman" pitchFamily="18" charset="0"/>
                <a:cs typeface="Times New Roman" pitchFamily="18" charset="0"/>
              </a:rPr>
              <a:t>Include an ouster clause</a:t>
            </a:r>
          </a:p>
          <a:p>
            <a:pPr lvl="1">
              <a:buFont typeface="Arial" charset="0"/>
              <a:buNone/>
            </a:pPr>
            <a:endParaRPr lang="en-GB" sz="1700" smtClean="0">
              <a:latin typeface="Times New Roman" pitchFamily="18" charset="0"/>
              <a:cs typeface="Times New Roman" pitchFamily="18" charset="0"/>
            </a:endParaRPr>
          </a:p>
          <a:p>
            <a:r>
              <a:rPr lang="en-GB" sz="1700" smtClean="0">
                <a:latin typeface="Times New Roman" pitchFamily="18" charset="0"/>
                <a:cs typeface="Times New Roman" pitchFamily="18" charset="0"/>
              </a:rPr>
              <a:t>Can be granted against anyone aged 10 or over</a:t>
            </a:r>
          </a:p>
          <a:p>
            <a:pPr>
              <a:buFont typeface="Arial" charset="0"/>
              <a:buNone/>
            </a:pPr>
            <a:endParaRPr lang="en-GB" sz="1700" smtClean="0">
              <a:latin typeface="Times New Roman" pitchFamily="18" charset="0"/>
              <a:cs typeface="Times New Roman" pitchFamily="18" charset="0"/>
            </a:endParaRPr>
          </a:p>
          <a:p>
            <a:r>
              <a:rPr lang="en-GB" sz="1700" smtClean="0">
                <a:latin typeface="Times New Roman" pitchFamily="18" charset="0"/>
                <a:cs typeface="Times New Roman" pitchFamily="18" charset="0"/>
              </a:rPr>
              <a:t>Maximum duration</a:t>
            </a:r>
          </a:p>
          <a:p>
            <a:pPr lvl="1"/>
            <a:r>
              <a:rPr lang="en-GB" sz="1700" smtClean="0">
                <a:latin typeface="Times New Roman" pitchFamily="18" charset="0"/>
                <a:cs typeface="Times New Roman" pitchFamily="18" charset="0"/>
              </a:rPr>
              <a:t>Adult: indefinite</a:t>
            </a:r>
          </a:p>
          <a:p>
            <a:pPr lvl="1"/>
            <a:r>
              <a:rPr lang="en-GB" sz="1700" smtClean="0">
                <a:latin typeface="Times New Roman" pitchFamily="18" charset="0"/>
                <a:cs typeface="Times New Roman" pitchFamily="18" charset="0"/>
              </a:rPr>
              <a:t>Youth: 12 months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endParaRPr lang="en-GB" smtClean="0">
              <a:latin typeface="Times New Roman" pitchFamily="18" charset="0"/>
              <a:cs typeface="Times New Roman" pitchFamily="18" charset="0"/>
            </a:endParaRPr>
          </a:p>
        </p:txBody>
      </p:sp>
      <p:sp>
        <p:nvSpPr>
          <p:cNvPr id="17410" name="Content Placeholder 2"/>
          <p:cNvSpPr>
            <a:spLocks noGrp="1"/>
          </p:cNvSpPr>
          <p:nvPr>
            <p:ph idx="1"/>
          </p:nvPr>
        </p:nvSpPr>
        <p:spPr/>
        <p:txBody>
          <a:bodyPr/>
          <a:lstStyle/>
          <a:p>
            <a:pPr algn="ctr">
              <a:buFont typeface="Arial" charset="0"/>
              <a:buNone/>
            </a:pPr>
            <a:endParaRPr lang="en-GB" smtClean="0">
              <a:latin typeface="Times New Roman" pitchFamily="18" charset="0"/>
              <a:cs typeface="Times New Roman" pitchFamily="18" charset="0"/>
            </a:endParaRPr>
          </a:p>
          <a:p>
            <a:pPr algn="ctr">
              <a:buFont typeface="Arial" charset="0"/>
              <a:buNone/>
            </a:pPr>
            <a:endParaRPr lang="en-GB" smtClean="0">
              <a:latin typeface="Times New Roman" pitchFamily="18" charset="0"/>
              <a:cs typeface="Times New Roman" pitchFamily="18" charset="0"/>
            </a:endParaRPr>
          </a:p>
          <a:p>
            <a:pPr algn="ctr">
              <a:buFont typeface="Arial" charset="0"/>
              <a:buNone/>
            </a:pPr>
            <a:r>
              <a:rPr lang="en-GB" smtClean="0">
                <a:latin typeface="Times New Roman" pitchFamily="18" charset="0"/>
                <a:cs typeface="Times New Roman" pitchFamily="18" charset="0"/>
              </a:rPr>
              <a:t>ANTI-SOCIAL BEHAVIOUR: HOW BAD IS IT?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latin typeface="Times New Roman" pitchFamily="18" charset="0"/>
                <a:cs typeface="Times New Roman" pitchFamily="18" charset="0"/>
              </a:rPr>
              <a:t>Section 2 ASBCPA 2014: Meaning of Anti-Social Behaviour</a:t>
            </a:r>
            <a:endParaRPr lang="en-GB" dirty="0"/>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GB" i="1" dirty="0" smtClean="0">
                <a:latin typeface="Times New Roman" pitchFamily="18" charset="0"/>
                <a:cs typeface="Times New Roman" pitchFamily="18" charset="0"/>
              </a:rPr>
              <a:t>Conduct that has caused, or is likely to cause, harassment, alarm or distress to any person</a:t>
            </a:r>
          </a:p>
          <a:p>
            <a:pPr fontAlgn="auto">
              <a:spcAft>
                <a:spcPts val="0"/>
              </a:spcAft>
              <a:buFont typeface="Arial" pitchFamily="34" charset="0"/>
              <a:buNone/>
              <a:defRPr/>
            </a:pPr>
            <a:endParaRPr lang="en-GB" i="1" dirty="0" smtClean="0">
              <a:latin typeface="Times New Roman" pitchFamily="18" charset="0"/>
              <a:cs typeface="Times New Roman" pitchFamily="18" charset="0"/>
            </a:endParaRPr>
          </a:p>
          <a:p>
            <a:pPr fontAlgn="auto">
              <a:spcAft>
                <a:spcPts val="0"/>
              </a:spcAft>
              <a:buFont typeface="Arial" pitchFamily="34" charset="0"/>
              <a:buChar char="•"/>
              <a:defRPr/>
            </a:pPr>
            <a:r>
              <a:rPr lang="en-GB" i="1" dirty="0" smtClean="0">
                <a:latin typeface="Times New Roman" pitchFamily="18" charset="0"/>
                <a:cs typeface="Times New Roman" pitchFamily="18" charset="0"/>
              </a:rPr>
              <a:t>Conduct capable of causing nuisance or annoyance to a person in relation to that person’s occupation of residential premises</a:t>
            </a:r>
          </a:p>
          <a:p>
            <a:pPr fontAlgn="auto">
              <a:spcAft>
                <a:spcPts val="0"/>
              </a:spcAft>
              <a:buFont typeface="Arial" pitchFamily="34" charset="0"/>
              <a:buNone/>
              <a:defRPr/>
            </a:pPr>
            <a:endParaRPr lang="en-GB" i="1" dirty="0" smtClean="0">
              <a:latin typeface="Times New Roman" pitchFamily="18" charset="0"/>
              <a:cs typeface="Times New Roman" pitchFamily="18" charset="0"/>
            </a:endParaRPr>
          </a:p>
          <a:p>
            <a:pPr fontAlgn="auto">
              <a:spcAft>
                <a:spcPts val="0"/>
              </a:spcAft>
              <a:buFont typeface="Arial" pitchFamily="34" charset="0"/>
              <a:buChar char="•"/>
              <a:defRPr/>
            </a:pPr>
            <a:r>
              <a:rPr lang="en-GB" i="1" dirty="0" smtClean="0">
                <a:latin typeface="Times New Roman" pitchFamily="18" charset="0"/>
                <a:cs typeface="Times New Roman" pitchFamily="18" charset="0"/>
              </a:rPr>
              <a:t>Conduct capable of causing housing-related nuisance or annoyance to any person</a:t>
            </a:r>
            <a:endParaRPr lang="en-GB"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latin typeface="Times New Roman" pitchFamily="18" charset="0"/>
                <a:cs typeface="Times New Roman" pitchFamily="18" charset="0"/>
              </a:rPr>
              <a:t>Applications in relation to injunctions.</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en-GB" sz="4000" dirty="0" smtClean="0">
                <a:latin typeface="Times New Roman" pitchFamily="18" charset="0"/>
                <a:cs typeface="Times New Roman" pitchFamily="18" charset="0"/>
              </a:rPr>
              <a:t>S1 ASBCPA 2014: application is to</a:t>
            </a:r>
          </a:p>
          <a:p>
            <a:pPr lvl="1" fontAlgn="auto">
              <a:spcAft>
                <a:spcPts val="0"/>
              </a:spcAft>
              <a:buFont typeface="Arial" pitchFamily="34" charset="0"/>
              <a:buChar char="–"/>
              <a:defRPr/>
            </a:pPr>
            <a:r>
              <a:rPr lang="en-GB" sz="3600" dirty="0" smtClean="0">
                <a:latin typeface="Times New Roman" pitchFamily="18" charset="0"/>
                <a:cs typeface="Times New Roman" pitchFamily="18" charset="0"/>
              </a:rPr>
              <a:t>County Court or High Court for an injunction against an adult</a:t>
            </a:r>
          </a:p>
          <a:p>
            <a:pPr lvl="1" fontAlgn="auto">
              <a:spcAft>
                <a:spcPts val="0"/>
              </a:spcAft>
              <a:buFont typeface="Arial" pitchFamily="34" charset="0"/>
              <a:buChar char="–"/>
              <a:defRPr/>
            </a:pPr>
            <a:r>
              <a:rPr lang="en-GB" sz="3600" dirty="0" smtClean="0">
                <a:latin typeface="Times New Roman" pitchFamily="18" charset="0"/>
                <a:cs typeface="Times New Roman" pitchFamily="18" charset="0"/>
              </a:rPr>
              <a:t>Youth Court for an injunction against a youth</a:t>
            </a:r>
          </a:p>
          <a:p>
            <a:pPr fontAlgn="auto">
              <a:spcAft>
                <a:spcPts val="0"/>
              </a:spcAft>
              <a:buFont typeface="Arial" pitchFamily="34" charset="0"/>
              <a:buChar char="•"/>
              <a:defRPr/>
            </a:pPr>
            <a:r>
              <a:rPr lang="en-GB" sz="4000" dirty="0" smtClean="0">
                <a:latin typeface="Times New Roman" pitchFamily="18" charset="0"/>
                <a:cs typeface="Times New Roman" pitchFamily="18" charset="0"/>
              </a:rPr>
              <a:t>S5(1): sets out who can apply</a:t>
            </a:r>
          </a:p>
          <a:p>
            <a:pPr fontAlgn="auto">
              <a:spcAft>
                <a:spcPts val="0"/>
              </a:spcAft>
              <a:buFont typeface="Arial" pitchFamily="34" charset="0"/>
              <a:buChar char="•"/>
              <a:defRPr/>
            </a:pPr>
            <a:r>
              <a:rPr lang="en-GB" sz="4000" dirty="0" smtClean="0">
                <a:latin typeface="Times New Roman" pitchFamily="18" charset="0"/>
                <a:cs typeface="Times New Roman" pitchFamily="18" charset="0"/>
              </a:rPr>
              <a:t>S6: can apply without notice</a:t>
            </a:r>
          </a:p>
          <a:p>
            <a:pPr fontAlgn="auto">
              <a:spcAft>
                <a:spcPts val="0"/>
              </a:spcAft>
              <a:buFont typeface="Arial" pitchFamily="34" charset="0"/>
              <a:buChar char="•"/>
              <a:defRPr/>
            </a:pPr>
            <a:r>
              <a:rPr lang="en-GB" sz="4000" dirty="0" smtClean="0">
                <a:latin typeface="Times New Roman" pitchFamily="18" charset="0"/>
                <a:cs typeface="Times New Roman" pitchFamily="18" charset="0"/>
              </a:rPr>
              <a:t>S7: interim injunctions</a:t>
            </a:r>
          </a:p>
          <a:p>
            <a:pPr fontAlgn="auto">
              <a:spcAft>
                <a:spcPts val="0"/>
              </a:spcAft>
              <a:buFont typeface="Arial" pitchFamily="34" charset="0"/>
              <a:buChar char="•"/>
              <a:defRPr/>
            </a:pPr>
            <a:r>
              <a:rPr lang="en-GB" sz="4000" dirty="0" smtClean="0">
                <a:latin typeface="Times New Roman" pitchFamily="18" charset="0"/>
                <a:cs typeface="Times New Roman" pitchFamily="18" charset="0"/>
              </a:rPr>
              <a:t>S8: applications to vary/discharge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GB" smtClean="0">
                <a:latin typeface="Times New Roman" pitchFamily="18" charset="0"/>
                <a:cs typeface="Times New Roman" pitchFamily="18" charset="0"/>
              </a:rPr>
              <a:t>Powers of arrest</a:t>
            </a:r>
          </a:p>
        </p:txBody>
      </p:sp>
      <p:sp>
        <p:nvSpPr>
          <p:cNvPr id="3" name="Content Placeholder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en-GB" dirty="0" smtClean="0">
                <a:latin typeface="Times New Roman" pitchFamily="18" charset="0"/>
                <a:cs typeface="Times New Roman" pitchFamily="18" charset="0"/>
              </a:rPr>
              <a:t>S4(1) ASBCPA 2014: </a:t>
            </a:r>
          </a:p>
          <a:p>
            <a:pPr indent="0" fontAlgn="auto">
              <a:spcAft>
                <a:spcPts val="0"/>
              </a:spcAft>
              <a:buFont typeface="Arial" pitchFamily="34" charset="0"/>
              <a:buNone/>
              <a:defRPr/>
            </a:pPr>
            <a:r>
              <a:rPr lang="en-GB" i="1" dirty="0" smtClean="0">
                <a:latin typeface="Times New Roman" pitchFamily="18" charset="0"/>
                <a:cs typeface="Times New Roman" pitchFamily="18" charset="0"/>
              </a:rPr>
              <a:t>A court granting an injunction under section 1 may attach a power of arrest to a prohibition or requirement of the injunction if the court thinks that:</a:t>
            </a:r>
          </a:p>
          <a:p>
            <a:pPr fontAlgn="auto">
              <a:spcAft>
                <a:spcPts val="0"/>
              </a:spcAft>
              <a:buFont typeface="Arial" pitchFamily="34" charset="0"/>
              <a:buNone/>
              <a:defRPr/>
            </a:pPr>
            <a:r>
              <a:rPr lang="en-GB" i="1" dirty="0" smtClean="0">
                <a:latin typeface="Times New Roman" pitchFamily="18" charset="0"/>
                <a:cs typeface="Times New Roman" pitchFamily="18" charset="0"/>
              </a:rPr>
              <a:t>		(a) the anti-social behaviour in which the respondent has 	engaged or threatens to engage consists of or includes the use 	or threatened use of violence against other persons, or</a:t>
            </a:r>
          </a:p>
          <a:p>
            <a:pPr fontAlgn="auto">
              <a:spcAft>
                <a:spcPts val="0"/>
              </a:spcAft>
              <a:buFont typeface="Arial" pitchFamily="34" charset="0"/>
              <a:buNone/>
              <a:defRPr/>
            </a:pPr>
            <a:r>
              <a:rPr lang="en-GB" i="1" dirty="0" smtClean="0">
                <a:latin typeface="Times New Roman" pitchFamily="18" charset="0"/>
                <a:cs typeface="Times New Roman" pitchFamily="18" charset="0"/>
              </a:rPr>
              <a:t>		(b) there is a significant risk of harm to other persons from the 	respondent.</a:t>
            </a:r>
          </a:p>
          <a:p>
            <a:pPr fontAlgn="auto">
              <a:spcAft>
                <a:spcPts val="0"/>
              </a:spcAft>
              <a:buFont typeface="Arial" pitchFamily="34" charset="0"/>
              <a:buNone/>
              <a:defRPr/>
            </a:pPr>
            <a:endParaRPr lang="en-GB" i="1" dirty="0" smtClean="0">
              <a:latin typeface="Times New Roman" pitchFamily="18" charset="0"/>
              <a:cs typeface="Times New Roman" pitchFamily="18" charset="0"/>
            </a:endParaRPr>
          </a:p>
          <a:p>
            <a:pPr fontAlgn="auto">
              <a:lnSpc>
                <a:spcPct val="120000"/>
              </a:lnSpc>
              <a:spcBef>
                <a:spcPts val="0"/>
              </a:spcBef>
              <a:spcAft>
                <a:spcPts val="0"/>
              </a:spcAft>
              <a:buFont typeface="Arial" pitchFamily="34" charset="0"/>
              <a:buChar char="•"/>
              <a:defRPr/>
            </a:pPr>
            <a:r>
              <a:rPr lang="en-GB" dirty="0" smtClean="0">
                <a:latin typeface="Times New Roman" pitchFamily="18" charset="0"/>
                <a:cs typeface="Times New Roman" pitchFamily="18" charset="0"/>
              </a:rPr>
              <a:t>S9: may arrest without warrant where there is a power of arrest</a:t>
            </a:r>
          </a:p>
          <a:p>
            <a:pPr fontAlgn="auto">
              <a:lnSpc>
                <a:spcPct val="120000"/>
              </a:lnSpc>
              <a:spcBef>
                <a:spcPts val="0"/>
              </a:spcBef>
              <a:spcAft>
                <a:spcPts val="0"/>
              </a:spcAft>
              <a:buFont typeface="Arial" pitchFamily="34" charset="0"/>
              <a:buNone/>
              <a:defRPr/>
            </a:pPr>
            <a:endParaRPr lang="en-GB" dirty="0" smtClean="0">
              <a:latin typeface="Times New Roman" pitchFamily="18" charset="0"/>
              <a:cs typeface="Times New Roman" pitchFamily="18" charset="0"/>
            </a:endParaRPr>
          </a:p>
          <a:p>
            <a:pPr fontAlgn="auto">
              <a:lnSpc>
                <a:spcPct val="120000"/>
              </a:lnSpc>
              <a:spcBef>
                <a:spcPts val="0"/>
              </a:spcBef>
              <a:spcAft>
                <a:spcPts val="0"/>
              </a:spcAft>
              <a:buFont typeface="Arial" pitchFamily="34" charset="0"/>
              <a:buChar char="•"/>
              <a:defRPr/>
            </a:pPr>
            <a:r>
              <a:rPr lang="en-GB" dirty="0" smtClean="0">
                <a:latin typeface="Times New Roman" pitchFamily="18" charset="0"/>
                <a:cs typeface="Times New Roman" pitchFamily="18" charset="0"/>
              </a:rPr>
              <a:t>S10: may apply for warrant where there is no power of arrest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GB" smtClean="0">
                <a:latin typeface="Times New Roman" pitchFamily="18" charset="0"/>
                <a:cs typeface="Times New Roman" pitchFamily="18" charset="0"/>
              </a:rPr>
              <a:t>Breach</a:t>
            </a:r>
          </a:p>
        </p:txBody>
      </p:sp>
      <p:sp>
        <p:nvSpPr>
          <p:cNvPr id="3" name="Content Placeholder 2"/>
          <p:cNvSpPr>
            <a:spLocks noGrp="1"/>
          </p:cNvSpPr>
          <p:nvPr>
            <p:ph idx="1"/>
          </p:nvPr>
        </p:nvSpPr>
        <p:spPr/>
        <p:txBody>
          <a:bodyPr rtlCol="0">
            <a:normAutofit fontScale="55000" lnSpcReduction="20000"/>
          </a:bodyPr>
          <a:lstStyle/>
          <a:p>
            <a:pPr fontAlgn="auto">
              <a:lnSpc>
                <a:spcPct val="120000"/>
              </a:lnSpc>
              <a:spcBef>
                <a:spcPts val="0"/>
              </a:spcBef>
              <a:spcAft>
                <a:spcPts val="0"/>
              </a:spcAft>
              <a:buFont typeface="Arial" pitchFamily="34" charset="0"/>
              <a:buChar char="•"/>
              <a:defRPr/>
            </a:pPr>
            <a:r>
              <a:rPr lang="en-GB" sz="4000" dirty="0" smtClean="0">
                <a:latin typeface="Times New Roman" pitchFamily="18" charset="0"/>
                <a:cs typeface="Times New Roman" pitchFamily="18" charset="0"/>
              </a:rPr>
              <a:t>Schedule 1 ASBCPA 2014: remand</a:t>
            </a:r>
          </a:p>
          <a:p>
            <a:pPr fontAlgn="auto">
              <a:lnSpc>
                <a:spcPct val="120000"/>
              </a:lnSpc>
              <a:spcBef>
                <a:spcPts val="0"/>
              </a:spcBef>
              <a:spcAft>
                <a:spcPts val="0"/>
              </a:spcAft>
              <a:buFont typeface="Arial" pitchFamily="34" charset="0"/>
              <a:buNone/>
              <a:defRPr/>
            </a:pPr>
            <a:endParaRPr lang="en-GB" sz="4000" dirty="0" smtClean="0">
              <a:latin typeface="Times New Roman" pitchFamily="18" charset="0"/>
              <a:cs typeface="Times New Roman" pitchFamily="18" charset="0"/>
            </a:endParaRPr>
          </a:p>
          <a:p>
            <a:pPr fontAlgn="auto">
              <a:lnSpc>
                <a:spcPct val="120000"/>
              </a:lnSpc>
              <a:spcBef>
                <a:spcPts val="0"/>
              </a:spcBef>
              <a:spcAft>
                <a:spcPts val="0"/>
              </a:spcAft>
              <a:buFont typeface="Arial" pitchFamily="34" charset="0"/>
              <a:buChar char="•"/>
              <a:defRPr/>
            </a:pPr>
            <a:r>
              <a:rPr lang="en-GB" sz="4000" dirty="0" smtClean="0">
                <a:latin typeface="Times New Roman" pitchFamily="18" charset="0"/>
                <a:cs typeface="Times New Roman" pitchFamily="18" charset="0"/>
              </a:rPr>
              <a:t>Schedule 2: breach by youth</a:t>
            </a:r>
          </a:p>
          <a:p>
            <a:pPr fontAlgn="auto">
              <a:lnSpc>
                <a:spcPct val="120000"/>
              </a:lnSpc>
              <a:spcBef>
                <a:spcPts val="0"/>
              </a:spcBef>
              <a:spcAft>
                <a:spcPts val="0"/>
              </a:spcAft>
              <a:buFont typeface="Arial" pitchFamily="34" charset="0"/>
              <a:buNone/>
              <a:defRPr/>
            </a:pPr>
            <a:endParaRPr lang="en-GB" sz="4000" dirty="0" smtClean="0">
              <a:latin typeface="Times New Roman" pitchFamily="18" charset="0"/>
              <a:cs typeface="Times New Roman" pitchFamily="18" charset="0"/>
            </a:endParaRPr>
          </a:p>
          <a:p>
            <a:pPr fontAlgn="auto">
              <a:lnSpc>
                <a:spcPct val="120000"/>
              </a:lnSpc>
              <a:spcBef>
                <a:spcPts val="0"/>
              </a:spcBef>
              <a:spcAft>
                <a:spcPts val="0"/>
              </a:spcAft>
              <a:buFont typeface="Arial" pitchFamily="34" charset="0"/>
              <a:buChar char="•"/>
              <a:defRPr/>
            </a:pPr>
            <a:r>
              <a:rPr lang="en-GB" sz="4000" dirty="0" smtClean="0">
                <a:latin typeface="Times New Roman" pitchFamily="18" charset="0"/>
                <a:cs typeface="Times New Roman" pitchFamily="18" charset="0"/>
              </a:rPr>
              <a:t>Breach by adult</a:t>
            </a:r>
          </a:p>
          <a:p>
            <a:pPr fontAlgn="auto">
              <a:lnSpc>
                <a:spcPct val="120000"/>
              </a:lnSpc>
              <a:spcBef>
                <a:spcPts val="0"/>
              </a:spcBef>
              <a:spcAft>
                <a:spcPts val="0"/>
              </a:spcAft>
              <a:buFont typeface="Arial" pitchFamily="34" charset="0"/>
              <a:buNone/>
              <a:defRPr/>
            </a:pPr>
            <a:endParaRPr lang="en-GB" sz="3600" dirty="0" smtClean="0">
              <a:latin typeface="Times New Roman" pitchFamily="18" charset="0"/>
              <a:cs typeface="Times New Roman" pitchFamily="18" charset="0"/>
            </a:endParaRPr>
          </a:p>
          <a:p>
            <a:pPr fontAlgn="auto">
              <a:lnSpc>
                <a:spcPct val="120000"/>
              </a:lnSpc>
              <a:spcBef>
                <a:spcPts val="0"/>
              </a:spcBef>
              <a:spcAft>
                <a:spcPts val="0"/>
              </a:spcAft>
              <a:buFont typeface="Arial" pitchFamily="34" charset="0"/>
              <a:buChar char="•"/>
              <a:defRPr/>
            </a:pPr>
            <a:r>
              <a:rPr lang="en-GB" sz="4000" dirty="0" smtClean="0">
                <a:latin typeface="Times New Roman" pitchFamily="18" charset="0"/>
                <a:cs typeface="Times New Roman" pitchFamily="18" charset="0"/>
              </a:rPr>
              <a:t> </a:t>
            </a:r>
            <a:r>
              <a:rPr lang="en-GB" sz="4000" u="sng" dirty="0" smtClean="0">
                <a:latin typeface="Times New Roman" pitchFamily="18" charset="0"/>
                <a:cs typeface="Times New Roman" pitchFamily="18" charset="0"/>
              </a:rPr>
              <a:t>Willoughby v Solihull MBC</a:t>
            </a:r>
            <a:r>
              <a:rPr lang="en-GB" sz="4000" dirty="0" smtClean="0">
                <a:latin typeface="Times New Roman" pitchFamily="18" charset="0"/>
                <a:cs typeface="Times New Roman" pitchFamily="18" charset="0"/>
              </a:rPr>
              <a:t> [2013] EWCA </a:t>
            </a:r>
            <a:r>
              <a:rPr lang="en-GB" sz="4000" dirty="0" err="1" smtClean="0">
                <a:latin typeface="Times New Roman" pitchFamily="18" charset="0"/>
                <a:cs typeface="Times New Roman" pitchFamily="18" charset="0"/>
              </a:rPr>
              <a:t>Civ</a:t>
            </a:r>
            <a:r>
              <a:rPr lang="en-GB" sz="4000" dirty="0" smtClean="0">
                <a:latin typeface="Times New Roman" pitchFamily="18" charset="0"/>
                <a:cs typeface="Times New Roman" pitchFamily="18" charset="0"/>
              </a:rPr>
              <a:t> 699: </a:t>
            </a:r>
          </a:p>
          <a:p>
            <a:pPr fontAlgn="auto">
              <a:lnSpc>
                <a:spcPct val="120000"/>
              </a:lnSpc>
              <a:spcBef>
                <a:spcPts val="0"/>
              </a:spcBef>
              <a:spcAft>
                <a:spcPts val="0"/>
              </a:spcAft>
              <a:buFont typeface="Arial" pitchFamily="34" charset="0"/>
              <a:buNone/>
              <a:defRPr/>
            </a:pPr>
            <a:endParaRPr lang="en-GB" sz="4000" i="1" dirty="0" smtClean="0">
              <a:latin typeface="Times New Roman" pitchFamily="18" charset="0"/>
              <a:cs typeface="Times New Roman" pitchFamily="18" charset="0"/>
            </a:endParaRPr>
          </a:p>
          <a:p>
            <a:pPr fontAlgn="auto">
              <a:lnSpc>
                <a:spcPct val="120000"/>
              </a:lnSpc>
              <a:spcBef>
                <a:spcPts val="0"/>
              </a:spcBef>
              <a:spcAft>
                <a:spcPts val="0"/>
              </a:spcAft>
              <a:buFont typeface="Arial" pitchFamily="34" charset="0"/>
              <a:buNone/>
              <a:defRPr/>
            </a:pPr>
            <a:r>
              <a:rPr lang="en-GB" sz="4000" i="1" dirty="0" smtClean="0">
                <a:latin typeface="Times New Roman" pitchFamily="18" charset="0"/>
                <a:cs typeface="Times New Roman" pitchFamily="18" charset="0"/>
              </a:rPr>
              <a:t>	“...deprivation of liberty is the most serious sanction available to the court, and the appropriate period of custody is the least period which the seriousness of the offender’s breaches can properly justify.”</a:t>
            </a:r>
            <a:endParaRPr lang="en-GB" sz="4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endParaRPr lang="en-GB" smtClean="0"/>
          </a:p>
        </p:txBody>
      </p:sp>
      <p:sp>
        <p:nvSpPr>
          <p:cNvPr id="39938" name="Content Placeholder 2"/>
          <p:cNvSpPr>
            <a:spLocks noGrp="1"/>
          </p:cNvSpPr>
          <p:nvPr>
            <p:ph idx="1"/>
          </p:nvPr>
        </p:nvSpPr>
        <p:spPr/>
        <p:txBody>
          <a:bodyPr/>
          <a:lstStyle/>
          <a:p>
            <a:pPr algn="ctr">
              <a:buFont typeface="Arial" charset="0"/>
              <a:buNone/>
            </a:pPr>
            <a:r>
              <a:rPr lang="en-GB" sz="7200" smtClean="0">
                <a:latin typeface="Times New Roman" pitchFamily="18" charset="0"/>
                <a:cs typeface="Times New Roman" pitchFamily="18" charset="0"/>
              </a:rPr>
              <a:t>CLOSURE </a:t>
            </a:r>
          </a:p>
          <a:p>
            <a:pPr algn="ctr">
              <a:buFont typeface="Arial" charset="0"/>
              <a:buNone/>
            </a:pPr>
            <a:r>
              <a:rPr lang="en-GB" sz="7200" smtClean="0">
                <a:latin typeface="Times New Roman" pitchFamily="18" charset="0"/>
                <a:cs typeface="Times New Roman" pitchFamily="18" charset="0"/>
              </a:rPr>
              <a:t>ORDERS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GB" smtClean="0">
                <a:latin typeface="Times New Roman" pitchFamily="18" charset="0"/>
                <a:cs typeface="Times New Roman" pitchFamily="18" charset="0"/>
              </a:rPr>
              <a:t>Closure notices</a:t>
            </a:r>
          </a:p>
        </p:txBody>
      </p:sp>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en-GB" dirty="0" smtClean="0">
                <a:latin typeface="Times New Roman" pitchFamily="18" charset="0"/>
                <a:cs typeface="Times New Roman" pitchFamily="18" charset="0"/>
              </a:rPr>
              <a:t>S76 ASBCPA 2014: power to issue closure notices</a:t>
            </a:r>
          </a:p>
          <a:p>
            <a:pPr fontAlgn="auto">
              <a:spcAft>
                <a:spcPts val="0"/>
              </a:spcAft>
              <a:buFont typeface="Arial" pitchFamily="34" charset="0"/>
              <a:buNone/>
              <a:defRPr/>
            </a:pPr>
            <a:endParaRPr lang="en-GB" dirty="0" smtClean="0">
              <a:latin typeface="Times New Roman" pitchFamily="18" charset="0"/>
              <a:cs typeface="Times New Roman" pitchFamily="18" charset="0"/>
            </a:endParaRPr>
          </a:p>
          <a:p>
            <a:pPr marL="514350" indent="-514350" fontAlgn="auto">
              <a:spcAft>
                <a:spcPts val="0"/>
              </a:spcAft>
              <a:buFont typeface="Arial" pitchFamily="34" charset="0"/>
              <a:buAutoNum type="arabicParenBoth"/>
              <a:defRPr/>
            </a:pPr>
            <a:r>
              <a:rPr lang="en-GB" i="1" dirty="0" smtClean="0">
                <a:latin typeface="Times New Roman" pitchFamily="18" charset="0"/>
                <a:cs typeface="Times New Roman" pitchFamily="18" charset="0"/>
              </a:rPr>
              <a:t>A police officer of at least the rank of inspector, or the local authority, may issue a closure notice if satisfied on reasonable grounds-</a:t>
            </a:r>
          </a:p>
          <a:p>
            <a:pPr marL="514350" indent="-514350" fontAlgn="auto">
              <a:spcAft>
                <a:spcPts val="0"/>
              </a:spcAft>
              <a:buFont typeface="Arial" pitchFamily="34" charset="0"/>
              <a:buNone/>
              <a:defRPr/>
            </a:pPr>
            <a:r>
              <a:rPr lang="en-GB" i="1" dirty="0" smtClean="0">
                <a:latin typeface="Times New Roman" pitchFamily="18" charset="0"/>
                <a:cs typeface="Times New Roman" pitchFamily="18" charset="0"/>
              </a:rPr>
              <a:t>		(a) that the use of particular premises has resulted, or 	(if the notice is not issued), is likely soon to result, in 	nuisance to members of the public, or</a:t>
            </a:r>
          </a:p>
          <a:p>
            <a:pPr marL="514350" indent="-514350" fontAlgn="auto">
              <a:spcAft>
                <a:spcPts val="0"/>
              </a:spcAft>
              <a:buFont typeface="Arial" pitchFamily="34" charset="0"/>
              <a:buNone/>
              <a:defRPr/>
            </a:pPr>
            <a:r>
              <a:rPr lang="en-GB" i="1" dirty="0" smtClean="0">
                <a:latin typeface="Times New Roman" pitchFamily="18" charset="0"/>
                <a:cs typeface="Times New Roman" pitchFamily="18" charset="0"/>
              </a:rPr>
              <a:t>		(b) that there has been, or (if the notice is not 	issued) is likely soon to be, disorder near those 	premises associated with the use of those premises,</a:t>
            </a:r>
          </a:p>
          <a:p>
            <a:pPr marL="514350" indent="0" fontAlgn="auto">
              <a:spcAft>
                <a:spcPts val="0"/>
              </a:spcAft>
              <a:buFont typeface="Arial" pitchFamily="34" charset="0"/>
              <a:buNone/>
              <a:defRPr/>
            </a:pPr>
            <a:r>
              <a:rPr lang="en-GB" i="1" dirty="0" smtClean="0">
                <a:latin typeface="Times New Roman" pitchFamily="18" charset="0"/>
                <a:cs typeface="Times New Roman" pitchFamily="18" charset="0"/>
              </a:rPr>
              <a:t>and that the notice is necessary to prevent the nuisance or disorder from continuing, recurring or occurring.</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GB" smtClean="0">
                <a:latin typeface="Times New Roman" pitchFamily="18" charset="0"/>
                <a:cs typeface="Times New Roman" pitchFamily="18" charset="0"/>
              </a:rPr>
              <a:t>Closure notices (2)</a:t>
            </a:r>
          </a:p>
        </p:txBody>
      </p:sp>
      <p:sp>
        <p:nvSpPr>
          <p:cNvPr id="43010" name="Content Placeholder 2"/>
          <p:cNvSpPr>
            <a:spLocks noGrp="1"/>
          </p:cNvSpPr>
          <p:nvPr>
            <p:ph idx="1"/>
          </p:nvPr>
        </p:nvSpPr>
        <p:spPr/>
        <p:txBody>
          <a:bodyPr/>
          <a:lstStyle/>
          <a:p>
            <a:r>
              <a:rPr lang="en-GB" smtClean="0">
                <a:latin typeface="Times New Roman" pitchFamily="18" charset="0"/>
                <a:cs typeface="Times New Roman" pitchFamily="18" charset="0"/>
              </a:rPr>
              <a:t>S79: duration of closure notices</a:t>
            </a:r>
          </a:p>
          <a:p>
            <a:pPr>
              <a:buFont typeface="Arial" charset="0"/>
              <a:buNone/>
            </a:pPr>
            <a:endParaRPr lang="en-GB" smtClean="0">
              <a:latin typeface="Times New Roman" pitchFamily="18" charset="0"/>
              <a:cs typeface="Times New Roman" pitchFamily="18" charset="0"/>
            </a:endParaRPr>
          </a:p>
          <a:p>
            <a:r>
              <a:rPr lang="en-GB" smtClean="0">
                <a:latin typeface="Times New Roman" pitchFamily="18" charset="0"/>
                <a:cs typeface="Times New Roman" pitchFamily="18" charset="0"/>
              </a:rPr>
              <a:t>S78: cancellation or variation of closure notices</a:t>
            </a:r>
          </a:p>
          <a:p>
            <a:pPr>
              <a:buFont typeface="Arial" charset="0"/>
              <a:buNone/>
            </a:pPr>
            <a:endParaRPr lang="en-GB" smtClean="0">
              <a:latin typeface="Times New Roman" pitchFamily="18" charset="0"/>
              <a:cs typeface="Times New Roman" pitchFamily="18" charset="0"/>
            </a:endParaRPr>
          </a:p>
          <a:p>
            <a:r>
              <a:rPr lang="en-GB" smtClean="0">
                <a:latin typeface="Times New Roman" pitchFamily="18" charset="0"/>
                <a:cs typeface="Times New Roman" pitchFamily="18" charset="0"/>
              </a:rPr>
              <a:t>S79: service of notices</a:t>
            </a:r>
          </a:p>
          <a:p>
            <a:endParaRPr lang="en-GB"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GB" smtClean="0">
                <a:latin typeface="Times New Roman" pitchFamily="18" charset="0"/>
                <a:cs typeface="Times New Roman" pitchFamily="18" charset="0"/>
              </a:rPr>
              <a:t>Closure orders</a:t>
            </a:r>
          </a:p>
        </p:txBody>
      </p:sp>
      <p:sp>
        <p:nvSpPr>
          <p:cNvPr id="3" name="Content Placeholder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en-GB" dirty="0" smtClean="0">
                <a:latin typeface="Times New Roman" pitchFamily="18" charset="0"/>
                <a:cs typeface="Times New Roman" pitchFamily="18" charset="0"/>
              </a:rPr>
              <a:t>S80 ASBCPA 2014: power to make closure orders</a:t>
            </a:r>
          </a:p>
          <a:p>
            <a:pPr fontAlgn="auto">
              <a:spcAft>
                <a:spcPts val="0"/>
              </a:spcAft>
              <a:buFont typeface="Arial" pitchFamily="34" charset="0"/>
              <a:buNone/>
              <a:defRPr/>
            </a:pPr>
            <a:endParaRPr lang="en-GB" dirty="0" smtClean="0">
              <a:latin typeface="Times New Roman" pitchFamily="18" charset="0"/>
              <a:cs typeface="Times New Roman" pitchFamily="18" charset="0"/>
            </a:endParaRPr>
          </a:p>
          <a:p>
            <a:pPr fontAlgn="auto">
              <a:spcAft>
                <a:spcPts val="0"/>
              </a:spcAft>
              <a:buFont typeface="Arial" pitchFamily="34" charset="0"/>
              <a:buNone/>
              <a:defRPr/>
            </a:pPr>
            <a:r>
              <a:rPr lang="en-GB" dirty="0" smtClean="0">
                <a:latin typeface="Times New Roman" pitchFamily="18" charset="0"/>
                <a:cs typeface="Times New Roman" pitchFamily="18" charset="0"/>
              </a:rPr>
              <a:t>	</a:t>
            </a:r>
            <a:r>
              <a:rPr lang="en-GB" i="1" dirty="0" smtClean="0">
                <a:latin typeface="Times New Roman" pitchFamily="18" charset="0"/>
                <a:cs typeface="Times New Roman" pitchFamily="18" charset="0"/>
              </a:rPr>
              <a:t>(5) The court may make a closure order if it is satisfied-</a:t>
            </a:r>
          </a:p>
          <a:p>
            <a:pPr fontAlgn="auto">
              <a:spcAft>
                <a:spcPts val="0"/>
              </a:spcAft>
              <a:buFont typeface="Arial" pitchFamily="34" charset="0"/>
              <a:buNone/>
              <a:defRPr/>
            </a:pPr>
            <a:r>
              <a:rPr lang="en-GB" i="1" dirty="0" smtClean="0">
                <a:latin typeface="Times New Roman" pitchFamily="18" charset="0"/>
                <a:cs typeface="Times New Roman" pitchFamily="18" charset="0"/>
              </a:rPr>
              <a:t>		(a) that a person has engaged, or (if the order is not made) is 	likely to engage, in disorderly, offensive or criminal behaviour 	on the premises, or</a:t>
            </a:r>
          </a:p>
          <a:p>
            <a:pPr fontAlgn="auto">
              <a:spcAft>
                <a:spcPts val="0"/>
              </a:spcAft>
              <a:buFont typeface="Arial" pitchFamily="34" charset="0"/>
              <a:buNone/>
              <a:defRPr/>
            </a:pPr>
            <a:r>
              <a:rPr lang="en-GB" i="1" dirty="0" smtClean="0">
                <a:latin typeface="Times New Roman" pitchFamily="18" charset="0"/>
                <a:cs typeface="Times New Roman" pitchFamily="18" charset="0"/>
              </a:rPr>
              <a:t>		(b) that the use of the premises has resulted, or (if the order is 	not made) is likely to result, in serious nuisance to members of 	the public, or</a:t>
            </a:r>
          </a:p>
          <a:p>
            <a:pPr fontAlgn="auto">
              <a:spcAft>
                <a:spcPts val="0"/>
              </a:spcAft>
              <a:buFont typeface="Arial" pitchFamily="34" charset="0"/>
              <a:buNone/>
              <a:defRPr/>
            </a:pPr>
            <a:r>
              <a:rPr lang="en-GB" i="1" dirty="0" smtClean="0">
                <a:latin typeface="Times New Roman" pitchFamily="18" charset="0"/>
                <a:cs typeface="Times New Roman" pitchFamily="18" charset="0"/>
              </a:rPr>
              <a:t>		(c) that there has been, or (if the order is not made) is likely to 	be, disorder near those premises associated with the use of 	those premises,</a:t>
            </a:r>
          </a:p>
          <a:p>
            <a:pPr fontAlgn="auto">
              <a:spcAft>
                <a:spcPts val="0"/>
              </a:spcAft>
              <a:buFont typeface="Arial" pitchFamily="34" charset="0"/>
              <a:buNone/>
              <a:defRPr/>
            </a:pPr>
            <a:r>
              <a:rPr lang="en-GB" i="1" dirty="0" smtClean="0">
                <a:latin typeface="Times New Roman" pitchFamily="18" charset="0"/>
                <a:cs typeface="Times New Roman" pitchFamily="18" charset="0"/>
              </a:rPr>
              <a:t>	and that the order is necessary to prevent the behaviour, nuisance or disorder from continuing, recurring or occurring.</a:t>
            </a:r>
            <a:endParaRPr lang="en-GB"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GB" smtClean="0">
                <a:latin typeface="Times New Roman" pitchFamily="18" charset="0"/>
                <a:cs typeface="Times New Roman" pitchFamily="18" charset="0"/>
              </a:rPr>
              <a:t>Closure orders (2)</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GB" dirty="0" smtClean="0">
                <a:latin typeface="Times New Roman" pitchFamily="18" charset="0"/>
                <a:cs typeface="Times New Roman" pitchFamily="18" charset="0"/>
              </a:rPr>
              <a:t>S81: temporary closure orders</a:t>
            </a:r>
          </a:p>
          <a:p>
            <a:pPr fontAlgn="auto">
              <a:spcAft>
                <a:spcPts val="0"/>
              </a:spcAft>
              <a:buFont typeface="Arial" pitchFamily="34" charset="0"/>
              <a:buNone/>
              <a:defRPr/>
            </a:pPr>
            <a:endParaRPr lang="en-GB" dirty="0" smtClean="0">
              <a:latin typeface="Times New Roman" pitchFamily="18" charset="0"/>
              <a:cs typeface="Times New Roman" pitchFamily="18" charset="0"/>
            </a:endParaRPr>
          </a:p>
          <a:p>
            <a:pPr fontAlgn="auto">
              <a:spcAft>
                <a:spcPts val="0"/>
              </a:spcAft>
              <a:buFont typeface="Arial" pitchFamily="34" charset="0"/>
              <a:buChar char="•"/>
              <a:defRPr/>
            </a:pPr>
            <a:r>
              <a:rPr lang="en-GB" dirty="0" smtClean="0">
                <a:latin typeface="Times New Roman" pitchFamily="18" charset="0"/>
                <a:cs typeface="Times New Roman" pitchFamily="18" charset="0"/>
              </a:rPr>
              <a:t>S82: extension of closure orders</a:t>
            </a:r>
          </a:p>
          <a:p>
            <a:pPr fontAlgn="auto">
              <a:spcAft>
                <a:spcPts val="0"/>
              </a:spcAft>
              <a:buFont typeface="Arial" pitchFamily="34" charset="0"/>
              <a:buNone/>
              <a:defRPr/>
            </a:pPr>
            <a:endParaRPr lang="en-GB" dirty="0" smtClean="0">
              <a:latin typeface="Times New Roman" pitchFamily="18" charset="0"/>
              <a:cs typeface="Times New Roman" pitchFamily="18" charset="0"/>
            </a:endParaRPr>
          </a:p>
          <a:p>
            <a:pPr fontAlgn="auto">
              <a:spcAft>
                <a:spcPts val="0"/>
              </a:spcAft>
              <a:buFont typeface="Arial" pitchFamily="34" charset="0"/>
              <a:buChar char="•"/>
              <a:defRPr/>
            </a:pPr>
            <a:r>
              <a:rPr lang="en-GB" dirty="0" smtClean="0">
                <a:latin typeface="Times New Roman" pitchFamily="18" charset="0"/>
                <a:cs typeface="Times New Roman" pitchFamily="18" charset="0"/>
              </a:rPr>
              <a:t>S83: discharge of closure orders</a:t>
            </a:r>
          </a:p>
          <a:p>
            <a:pPr fontAlgn="auto">
              <a:spcAft>
                <a:spcPts val="0"/>
              </a:spcAft>
              <a:buFont typeface="Arial" pitchFamily="34" charset="0"/>
              <a:buNone/>
              <a:defRPr/>
            </a:pPr>
            <a:endParaRPr lang="en-GB" dirty="0" smtClean="0">
              <a:latin typeface="Times New Roman" pitchFamily="18" charset="0"/>
              <a:cs typeface="Times New Roman" pitchFamily="18" charset="0"/>
            </a:endParaRPr>
          </a:p>
          <a:p>
            <a:pPr fontAlgn="auto">
              <a:spcAft>
                <a:spcPts val="0"/>
              </a:spcAft>
              <a:buFont typeface="Arial" pitchFamily="34" charset="0"/>
              <a:buChar char="•"/>
              <a:defRPr/>
            </a:pPr>
            <a:r>
              <a:rPr lang="en-GB" dirty="0" smtClean="0">
                <a:latin typeface="Times New Roman" pitchFamily="18" charset="0"/>
                <a:cs typeface="Times New Roman" pitchFamily="18" charset="0"/>
              </a:rPr>
              <a:t>S84: appeals against decisions regarding closure orders</a:t>
            </a:r>
          </a:p>
          <a:p>
            <a:pPr fontAlgn="auto">
              <a:spcAft>
                <a:spcPts val="0"/>
              </a:spcAft>
              <a:buFont typeface="Arial" pitchFamily="34" charset="0"/>
              <a:buNone/>
              <a:defRPr/>
            </a:pPr>
            <a:endParaRPr lang="en-GB" dirty="0" smtClean="0">
              <a:latin typeface="Times New Roman" pitchFamily="18" charset="0"/>
              <a:cs typeface="Times New Roman" pitchFamily="18" charset="0"/>
            </a:endParaRPr>
          </a:p>
          <a:p>
            <a:pPr fontAlgn="auto">
              <a:spcAft>
                <a:spcPts val="0"/>
              </a:spcAft>
              <a:buFont typeface="Arial" pitchFamily="34" charset="0"/>
              <a:buChar char="•"/>
              <a:defRPr/>
            </a:pPr>
            <a:r>
              <a:rPr lang="en-GB" dirty="0" smtClean="0">
                <a:latin typeface="Times New Roman" pitchFamily="18" charset="0"/>
                <a:cs typeface="Times New Roman" pitchFamily="18" charset="0"/>
              </a:rPr>
              <a:t>S86: breach of closure order/notice</a:t>
            </a:r>
          </a:p>
          <a:p>
            <a:pPr fontAlgn="auto">
              <a:spcAft>
                <a:spcPts val="0"/>
              </a:spcAft>
              <a:buFont typeface="Arial" pitchFamily="34" charset="0"/>
              <a:buChar char="•"/>
              <a:defRPr/>
            </a:pP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endParaRPr lang="en-GB" smtClean="0"/>
          </a:p>
        </p:txBody>
      </p:sp>
      <p:sp>
        <p:nvSpPr>
          <p:cNvPr id="46082" name="Content Placeholder 2"/>
          <p:cNvSpPr>
            <a:spLocks noGrp="1"/>
          </p:cNvSpPr>
          <p:nvPr>
            <p:ph idx="1"/>
          </p:nvPr>
        </p:nvSpPr>
        <p:spPr/>
        <p:txBody>
          <a:bodyPr/>
          <a:lstStyle/>
          <a:p>
            <a:pPr algn="ctr">
              <a:buFont typeface="Arial" charset="0"/>
              <a:buNone/>
            </a:pPr>
            <a:endParaRPr lang="en-GB" smtClean="0">
              <a:latin typeface="Times New Roman" pitchFamily="18" charset="0"/>
              <a:cs typeface="Times New Roman" pitchFamily="18" charset="0"/>
            </a:endParaRPr>
          </a:p>
          <a:p>
            <a:pPr algn="ctr">
              <a:buFont typeface="Arial" charset="0"/>
              <a:buNone/>
            </a:pPr>
            <a:r>
              <a:rPr lang="en-GB" smtClean="0">
                <a:latin typeface="Times New Roman" pitchFamily="18" charset="0"/>
                <a:cs typeface="Times New Roman" pitchFamily="18" charset="0"/>
              </a:rPr>
              <a:t>TESSA BUCHANAN</a:t>
            </a:r>
          </a:p>
          <a:p>
            <a:pPr algn="ctr">
              <a:buFont typeface="Arial" charset="0"/>
              <a:buNone/>
            </a:pPr>
            <a:r>
              <a:rPr lang="en-GB" smtClean="0">
                <a:latin typeface="Times New Roman" pitchFamily="18" charset="0"/>
                <a:cs typeface="Times New Roman" pitchFamily="18" charset="0"/>
              </a:rPr>
              <a:t>GARDEN COURT CHAMBERS</a:t>
            </a:r>
          </a:p>
          <a:p>
            <a:pPr algn="ctr">
              <a:buFont typeface="Arial" charset="0"/>
              <a:buNone/>
            </a:pPr>
            <a:r>
              <a:rPr lang="en-GB" smtClean="0">
                <a:latin typeface="Times New Roman" pitchFamily="18" charset="0"/>
                <a:cs typeface="Times New Roman" pitchFamily="18" charset="0"/>
              </a:rPr>
              <a:t>21</a:t>
            </a:r>
            <a:r>
              <a:rPr lang="en-GB" baseline="30000" smtClean="0">
                <a:latin typeface="Times New Roman" pitchFamily="18" charset="0"/>
                <a:cs typeface="Times New Roman" pitchFamily="18" charset="0"/>
              </a:rPr>
              <a:t>ST</a:t>
            </a:r>
            <a:r>
              <a:rPr lang="en-GB" smtClean="0">
                <a:latin typeface="Times New Roman" pitchFamily="18" charset="0"/>
                <a:cs typeface="Times New Roman" pitchFamily="18" charset="0"/>
              </a:rPr>
              <a:t> MAY 2014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latin typeface="Times New Roman" pitchFamily="18" charset="0"/>
                <a:cs typeface="Times New Roman" pitchFamily="18" charset="0"/>
              </a:rPr>
              <a:t>The Anti-Social Behaviour, Crime and Policing Act 2014</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endParaRPr lang="en-GB" dirty="0" smtClean="0">
              <a:latin typeface="Times New Roman" pitchFamily="18" charset="0"/>
              <a:cs typeface="Times New Roman" pitchFamily="18" charset="0"/>
            </a:endParaRPr>
          </a:p>
          <a:p>
            <a:pPr fontAlgn="auto">
              <a:spcAft>
                <a:spcPts val="0"/>
              </a:spcAft>
              <a:buFont typeface="Arial" pitchFamily="34" charset="0"/>
              <a:buChar char="•"/>
              <a:defRPr/>
            </a:pPr>
            <a:r>
              <a:rPr lang="en-GB" dirty="0" smtClean="0">
                <a:latin typeface="Times New Roman" pitchFamily="18" charset="0"/>
                <a:cs typeface="Times New Roman" pitchFamily="18" charset="0"/>
              </a:rPr>
              <a:t>Received Royal Assent on 13</a:t>
            </a:r>
            <a:r>
              <a:rPr lang="en-GB" baseline="30000" dirty="0" smtClean="0">
                <a:latin typeface="Times New Roman" pitchFamily="18" charset="0"/>
                <a:cs typeface="Times New Roman" pitchFamily="18" charset="0"/>
              </a:rPr>
              <a:t>th</a:t>
            </a:r>
            <a:r>
              <a:rPr lang="en-GB" dirty="0" smtClean="0">
                <a:latin typeface="Times New Roman" pitchFamily="18" charset="0"/>
                <a:cs typeface="Times New Roman" pitchFamily="18" charset="0"/>
              </a:rPr>
              <a:t> </a:t>
            </a:r>
            <a:r>
              <a:rPr lang="en-GB" smtClean="0">
                <a:latin typeface="Times New Roman" pitchFamily="18" charset="0"/>
                <a:cs typeface="Times New Roman" pitchFamily="18" charset="0"/>
              </a:rPr>
              <a:t>March 2014</a:t>
            </a:r>
          </a:p>
          <a:p>
            <a:pPr fontAlgn="auto">
              <a:spcAft>
                <a:spcPts val="0"/>
              </a:spcAft>
              <a:buFont typeface="Arial" pitchFamily="34" charset="0"/>
              <a:buNone/>
              <a:defRPr/>
            </a:pPr>
            <a:endParaRPr lang="en-GB" dirty="0" smtClean="0">
              <a:latin typeface="Times New Roman" pitchFamily="18" charset="0"/>
              <a:cs typeface="Times New Roman" pitchFamily="18" charset="0"/>
            </a:endParaRPr>
          </a:p>
          <a:p>
            <a:pPr fontAlgn="auto">
              <a:spcAft>
                <a:spcPts val="0"/>
              </a:spcAft>
              <a:buFont typeface="Arial" pitchFamily="34" charset="0"/>
              <a:buChar char="•"/>
              <a:defRPr/>
            </a:pPr>
            <a:r>
              <a:rPr lang="en-GB" dirty="0" smtClean="0">
                <a:latin typeface="Times New Roman" pitchFamily="18" charset="0"/>
                <a:cs typeface="Times New Roman" pitchFamily="18" charset="0"/>
              </a:rPr>
              <a:t>Sections 98 and 99 came into force 13</a:t>
            </a:r>
            <a:r>
              <a:rPr lang="en-GB" baseline="30000" dirty="0" smtClean="0">
                <a:latin typeface="Times New Roman" pitchFamily="18" charset="0"/>
                <a:cs typeface="Times New Roman" pitchFamily="18" charset="0"/>
              </a:rPr>
              <a:t>th</a:t>
            </a:r>
            <a:r>
              <a:rPr lang="en-GB" dirty="0" smtClean="0">
                <a:latin typeface="Times New Roman" pitchFamily="18" charset="0"/>
                <a:cs typeface="Times New Roman" pitchFamily="18" charset="0"/>
              </a:rPr>
              <a:t> May 2014.</a:t>
            </a:r>
          </a:p>
          <a:p>
            <a:pPr fontAlgn="auto">
              <a:spcAft>
                <a:spcPts val="0"/>
              </a:spcAft>
              <a:buFont typeface="Arial" pitchFamily="34" charset="0"/>
              <a:buNone/>
              <a:defRPr/>
            </a:pPr>
            <a:endParaRPr lang="en-GB" dirty="0" smtClean="0">
              <a:latin typeface="Times New Roman" pitchFamily="18" charset="0"/>
              <a:cs typeface="Times New Roman" pitchFamily="18" charset="0"/>
            </a:endParaRPr>
          </a:p>
          <a:p>
            <a:pPr fontAlgn="auto">
              <a:spcAft>
                <a:spcPts val="0"/>
              </a:spcAft>
              <a:buFont typeface="Arial" pitchFamily="34" charset="0"/>
              <a:buChar char="•"/>
              <a:defRPr/>
            </a:pPr>
            <a:r>
              <a:rPr lang="en-GB" dirty="0" smtClean="0">
                <a:latin typeface="Times New Roman" pitchFamily="18" charset="0"/>
                <a:cs typeface="Times New Roman" pitchFamily="18" charset="0"/>
              </a:rPr>
              <a:t>Contains important changes on the law in relation to housing and anti-social behaviour</a:t>
            </a:r>
          </a:p>
          <a:p>
            <a:pPr lvl="1" fontAlgn="auto">
              <a:spcAft>
                <a:spcPts val="0"/>
              </a:spcAft>
              <a:buFont typeface="Arial" pitchFamily="34" charset="0"/>
              <a:buChar char="–"/>
              <a:defRPr/>
            </a:pPr>
            <a:r>
              <a:rPr lang="en-GB" dirty="0" smtClean="0">
                <a:latin typeface="Times New Roman" pitchFamily="18" charset="0"/>
                <a:cs typeface="Times New Roman" pitchFamily="18" charset="0"/>
              </a:rPr>
              <a:t>New mandatory ground for possession for secure and assured tenancies</a:t>
            </a:r>
          </a:p>
          <a:p>
            <a:pPr lvl="1" fontAlgn="auto">
              <a:spcAft>
                <a:spcPts val="0"/>
              </a:spcAft>
              <a:buFont typeface="Arial" pitchFamily="34" charset="0"/>
              <a:buChar char="–"/>
              <a:defRPr/>
            </a:pPr>
            <a:r>
              <a:rPr lang="en-GB" dirty="0" smtClean="0">
                <a:latin typeface="Times New Roman" pitchFamily="18" charset="0"/>
                <a:cs typeface="Times New Roman" pitchFamily="18" charset="0"/>
              </a:rPr>
              <a:t>New discretionary grounds for possession for secure and assured tenancies</a:t>
            </a:r>
          </a:p>
          <a:p>
            <a:pPr lvl="1" fontAlgn="auto">
              <a:spcAft>
                <a:spcPts val="0"/>
              </a:spcAft>
              <a:buFont typeface="Arial" pitchFamily="34" charset="0"/>
              <a:buChar char="–"/>
              <a:defRPr/>
            </a:pPr>
            <a:r>
              <a:rPr lang="en-GB" dirty="0" smtClean="0">
                <a:latin typeface="Times New Roman" pitchFamily="18" charset="0"/>
                <a:cs typeface="Times New Roman" pitchFamily="18" charset="0"/>
              </a:rPr>
              <a:t>IPNAs</a:t>
            </a:r>
          </a:p>
          <a:p>
            <a:pPr lvl="1" fontAlgn="auto">
              <a:spcAft>
                <a:spcPts val="0"/>
              </a:spcAft>
              <a:buFont typeface="Arial" pitchFamily="34" charset="0"/>
              <a:buChar char="–"/>
              <a:defRPr/>
            </a:pPr>
            <a:r>
              <a:rPr lang="en-GB" dirty="0" smtClean="0">
                <a:latin typeface="Times New Roman" pitchFamily="18" charset="0"/>
                <a:cs typeface="Times New Roman" pitchFamily="18" charset="0"/>
              </a:rPr>
              <a:t>Closure orders</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endParaRPr lang="en-GB" smtClean="0"/>
          </a:p>
        </p:txBody>
      </p:sp>
      <p:sp>
        <p:nvSpPr>
          <p:cNvPr id="19458" name="Content Placeholder 2"/>
          <p:cNvSpPr>
            <a:spLocks noGrp="1"/>
          </p:cNvSpPr>
          <p:nvPr>
            <p:ph idx="1"/>
          </p:nvPr>
        </p:nvSpPr>
        <p:spPr>
          <a:xfrm>
            <a:off x="457200" y="333375"/>
            <a:ext cx="8229600" cy="5792788"/>
          </a:xfrm>
        </p:spPr>
        <p:txBody>
          <a:bodyPr/>
          <a:lstStyle/>
          <a:p>
            <a:pPr>
              <a:buFont typeface="Arial" charset="0"/>
              <a:buNone/>
            </a:pPr>
            <a:endParaRPr lang="en-GB" smtClean="0"/>
          </a:p>
          <a:p>
            <a:pPr>
              <a:buFont typeface="Arial" charset="0"/>
              <a:buNone/>
            </a:pPr>
            <a:endParaRPr lang="en-GB" smtClean="0"/>
          </a:p>
          <a:p>
            <a:pPr>
              <a:buFont typeface="Arial" charset="0"/>
              <a:buNone/>
            </a:pPr>
            <a:endParaRPr lang="en-GB" smtClean="0"/>
          </a:p>
          <a:p>
            <a:pPr algn="ctr">
              <a:buFont typeface="Arial" charset="0"/>
              <a:buNone/>
            </a:pPr>
            <a:r>
              <a:rPr lang="en-GB" sz="6000" smtClean="0">
                <a:latin typeface="Times New Roman" pitchFamily="18" charset="0"/>
                <a:cs typeface="Times New Roman" pitchFamily="18" charset="0"/>
              </a:rPr>
              <a:t>GROUNDS FOR POSSESSION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GB" smtClean="0">
                <a:latin typeface="Times New Roman" pitchFamily="18" charset="0"/>
                <a:cs typeface="Times New Roman" pitchFamily="18" charset="0"/>
              </a:rPr>
              <a:t>Mandatory Grounds</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GB" dirty="0" smtClean="0">
                <a:latin typeface="Times New Roman" pitchFamily="18" charset="0"/>
                <a:cs typeface="Times New Roman" pitchFamily="18" charset="0"/>
              </a:rPr>
              <a:t>The Anti-Social Behaviour, Crime and Policing Act 2014 introduces a mandatory ground for both secure and assured tenancies:</a:t>
            </a:r>
          </a:p>
          <a:p>
            <a:pPr lvl="1" fontAlgn="auto">
              <a:spcAft>
                <a:spcPts val="0"/>
              </a:spcAft>
              <a:buFont typeface="Arial" pitchFamily="34" charset="0"/>
              <a:buChar char="–"/>
              <a:defRPr/>
            </a:pPr>
            <a:r>
              <a:rPr lang="en-GB" dirty="0" smtClean="0">
                <a:latin typeface="Times New Roman" pitchFamily="18" charset="0"/>
                <a:cs typeface="Times New Roman" pitchFamily="18" charset="0"/>
              </a:rPr>
              <a:t>Secure: new section 84A Housing Act 1985</a:t>
            </a:r>
          </a:p>
          <a:p>
            <a:pPr lvl="1" fontAlgn="auto">
              <a:spcAft>
                <a:spcPts val="0"/>
              </a:spcAft>
              <a:buFont typeface="Arial" pitchFamily="34" charset="0"/>
              <a:buChar char="–"/>
              <a:defRPr/>
            </a:pPr>
            <a:r>
              <a:rPr lang="en-GB" dirty="0" smtClean="0">
                <a:latin typeface="Times New Roman" pitchFamily="18" charset="0"/>
                <a:cs typeface="Times New Roman" pitchFamily="18" charset="0"/>
              </a:rPr>
              <a:t>Assured: new Ground 7A in Schedule 2, Housing Act 1988</a:t>
            </a:r>
          </a:p>
          <a:p>
            <a:pPr lvl="1" fontAlgn="auto">
              <a:spcAft>
                <a:spcPts val="0"/>
              </a:spcAft>
              <a:buFont typeface="Arial" pitchFamily="34" charset="0"/>
              <a:buNone/>
              <a:defRPr/>
            </a:pPr>
            <a:endParaRPr lang="en-GB" dirty="0" smtClean="0">
              <a:latin typeface="Times New Roman" pitchFamily="18" charset="0"/>
              <a:cs typeface="Times New Roman" pitchFamily="18" charset="0"/>
            </a:endParaRPr>
          </a:p>
          <a:p>
            <a:pPr fontAlgn="auto">
              <a:spcAft>
                <a:spcPts val="0"/>
              </a:spcAft>
              <a:buFont typeface="Arial" pitchFamily="34" charset="0"/>
              <a:buChar char="•"/>
              <a:defRPr/>
            </a:pPr>
            <a:r>
              <a:rPr lang="en-GB" dirty="0" smtClean="0">
                <a:latin typeface="Times New Roman" pitchFamily="18" charset="0"/>
                <a:cs typeface="Times New Roman" pitchFamily="18" charset="0"/>
              </a:rPr>
              <a:t>The court </a:t>
            </a:r>
            <a:r>
              <a:rPr lang="en-GB" u="sng" dirty="0" smtClean="0">
                <a:latin typeface="Times New Roman" pitchFamily="18" charset="0"/>
                <a:cs typeface="Times New Roman" pitchFamily="18" charset="0"/>
              </a:rPr>
              <a:t>must</a:t>
            </a:r>
            <a:r>
              <a:rPr lang="en-GB" dirty="0" smtClean="0">
                <a:latin typeface="Times New Roman" pitchFamily="18" charset="0"/>
                <a:cs typeface="Times New Roman" pitchFamily="18" charset="0"/>
              </a:rPr>
              <a:t> award possession where one of five conditions is met and other technical requirements satisfied. </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GB" smtClean="0">
                <a:latin typeface="Times New Roman" pitchFamily="18" charset="0"/>
                <a:cs typeface="Times New Roman" pitchFamily="18" charset="0"/>
              </a:rPr>
              <a:t>Condition 1</a:t>
            </a:r>
          </a:p>
        </p:txBody>
      </p:sp>
      <p:sp>
        <p:nvSpPr>
          <p:cNvPr id="3" name="Content Placeholder 2"/>
          <p:cNvSpPr>
            <a:spLocks noGrp="1"/>
          </p:cNvSpPr>
          <p:nvPr>
            <p:ph idx="1"/>
          </p:nvPr>
        </p:nvSpPr>
        <p:spPr/>
        <p:txBody>
          <a:bodyPr rtlCol="0">
            <a:normAutofit fontScale="62500" lnSpcReduction="20000"/>
          </a:bodyPr>
          <a:lstStyle/>
          <a:p>
            <a:pPr fontAlgn="auto">
              <a:spcAft>
                <a:spcPts val="0"/>
              </a:spcAft>
              <a:buFont typeface="Arial" pitchFamily="34" charset="0"/>
              <a:buChar char="•"/>
              <a:defRPr/>
            </a:pPr>
            <a:r>
              <a:rPr lang="en-GB" dirty="0" smtClean="0">
                <a:latin typeface="Times New Roman" pitchFamily="18" charset="0"/>
                <a:cs typeface="Times New Roman" pitchFamily="18" charset="0"/>
              </a:rPr>
              <a:t>New section 84A(3) HA 1985 / Ground 7A HA 1988:</a:t>
            </a:r>
          </a:p>
          <a:p>
            <a:pPr fontAlgn="auto">
              <a:spcAft>
                <a:spcPts val="0"/>
              </a:spcAft>
              <a:buFont typeface="Arial" pitchFamily="34" charset="0"/>
              <a:buNone/>
              <a:defRPr/>
            </a:pPr>
            <a:r>
              <a:rPr lang="en-GB" i="1" dirty="0">
                <a:latin typeface="Times New Roman" pitchFamily="18" charset="0"/>
                <a:cs typeface="Times New Roman" pitchFamily="18" charset="0"/>
              </a:rPr>
              <a:t>	</a:t>
            </a:r>
            <a:endParaRPr lang="en-GB" i="1" dirty="0" smtClean="0">
              <a:latin typeface="Times New Roman" pitchFamily="18" charset="0"/>
              <a:cs typeface="Times New Roman" pitchFamily="18" charset="0"/>
            </a:endParaRPr>
          </a:p>
          <a:p>
            <a:pPr algn="just" fontAlgn="auto">
              <a:spcAft>
                <a:spcPts val="0"/>
              </a:spcAft>
              <a:buFont typeface="Arial" pitchFamily="34" charset="0"/>
              <a:buNone/>
              <a:defRPr/>
            </a:pPr>
            <a:r>
              <a:rPr lang="en-GB" i="1" dirty="0">
                <a:latin typeface="Times New Roman" pitchFamily="18" charset="0"/>
                <a:cs typeface="Times New Roman" pitchFamily="18" charset="0"/>
              </a:rPr>
              <a:t>	</a:t>
            </a:r>
            <a:r>
              <a:rPr lang="en-GB" i="1" dirty="0" smtClean="0">
                <a:latin typeface="Times New Roman" pitchFamily="18" charset="0"/>
                <a:cs typeface="Times New Roman" pitchFamily="18" charset="0"/>
              </a:rPr>
              <a:t>Condition 1 is that—</a:t>
            </a:r>
          </a:p>
          <a:p>
            <a:pPr algn="just" fontAlgn="auto">
              <a:spcAft>
                <a:spcPts val="0"/>
              </a:spcAft>
              <a:buFont typeface="Arial" pitchFamily="34" charset="0"/>
              <a:buNone/>
              <a:defRPr/>
            </a:pPr>
            <a:r>
              <a:rPr lang="en-GB" i="1" dirty="0" smtClean="0">
                <a:latin typeface="Times New Roman" pitchFamily="18" charset="0"/>
                <a:cs typeface="Times New Roman" pitchFamily="18" charset="0"/>
              </a:rPr>
              <a:t>		(a) the tenant, or a person residing in or visiting the dwelling-house, 	has been convicted of a serious offence, and</a:t>
            </a:r>
          </a:p>
          <a:p>
            <a:pPr algn="just" fontAlgn="auto">
              <a:spcAft>
                <a:spcPts val="0"/>
              </a:spcAft>
              <a:buFont typeface="Arial" pitchFamily="34" charset="0"/>
              <a:buNone/>
              <a:defRPr/>
            </a:pPr>
            <a:r>
              <a:rPr lang="en-GB" i="1" dirty="0" smtClean="0">
                <a:latin typeface="Times New Roman" pitchFamily="18" charset="0"/>
                <a:cs typeface="Times New Roman" pitchFamily="18" charset="0"/>
              </a:rPr>
              <a:t>		(b) the serious offence—</a:t>
            </a:r>
          </a:p>
          <a:p>
            <a:pPr algn="just" fontAlgn="auto">
              <a:spcAft>
                <a:spcPts val="0"/>
              </a:spcAft>
              <a:buFont typeface="Arial" pitchFamily="34" charset="0"/>
              <a:buNone/>
              <a:defRPr/>
            </a:pP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i</a:t>
            </a:r>
            <a:r>
              <a:rPr lang="en-GB" i="1" dirty="0" smtClean="0">
                <a:latin typeface="Times New Roman" pitchFamily="18" charset="0"/>
                <a:cs typeface="Times New Roman" pitchFamily="18" charset="0"/>
              </a:rPr>
              <a:t>) was committed (wholly or partly) in, or in the locality of, the 	dwelling-house,</a:t>
            </a:r>
          </a:p>
          <a:p>
            <a:pPr algn="just" fontAlgn="auto">
              <a:spcAft>
                <a:spcPts val="0"/>
              </a:spcAft>
              <a:buFont typeface="Arial" pitchFamily="34" charset="0"/>
              <a:buNone/>
              <a:defRPr/>
            </a:pPr>
            <a:r>
              <a:rPr lang="en-GB" i="1" dirty="0" smtClean="0">
                <a:latin typeface="Times New Roman" pitchFamily="18" charset="0"/>
                <a:cs typeface="Times New Roman" pitchFamily="18" charset="0"/>
              </a:rPr>
              <a:t>		(ii) was committed elsewhere against a person with a right (of 	whatever description) to reside in, or occupy housing accommodation 	in the locality of, the dwelling-house, or</a:t>
            </a:r>
          </a:p>
          <a:p>
            <a:pPr algn="just" fontAlgn="auto">
              <a:spcAft>
                <a:spcPts val="0"/>
              </a:spcAft>
              <a:buFont typeface="Arial" pitchFamily="34" charset="0"/>
              <a:buNone/>
              <a:defRPr/>
            </a:pPr>
            <a:r>
              <a:rPr lang="en-GB" i="1" dirty="0" smtClean="0">
                <a:latin typeface="Times New Roman" pitchFamily="18" charset="0"/>
                <a:cs typeface="Times New Roman" pitchFamily="18" charset="0"/>
              </a:rPr>
              <a:t>		(iii) was committed elsewhere against the landlord of the dwelling-	house, or a person employed (whether or not by the landlord) in 	connection with the exercise of the landlord's housing management 	functions, and directly or indirectly related to or affected those 	functions.</a:t>
            </a:r>
            <a:endParaRPr lang="en-GB" dirty="0" smtClean="0">
              <a:latin typeface="Times New Roman" pitchFamily="18" charset="0"/>
              <a:cs typeface="Times New Roman" pitchFamily="18" charset="0"/>
            </a:endParaRPr>
          </a:p>
          <a:p>
            <a:pPr fontAlgn="auto">
              <a:spcAft>
                <a:spcPts val="0"/>
              </a:spcAft>
              <a:buFont typeface="Arial" pitchFamily="34" charset="0"/>
              <a:buChar char="•"/>
              <a:defRPr/>
            </a:pP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GB" smtClean="0">
                <a:latin typeface="Times New Roman" pitchFamily="18" charset="0"/>
                <a:cs typeface="Times New Roman" pitchFamily="18" charset="0"/>
              </a:rPr>
              <a:t>What is a “serious offence”?</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en-GB" dirty="0" smtClean="0">
                <a:latin typeface="Times New Roman" pitchFamily="18" charset="0"/>
                <a:cs typeface="Times New Roman" pitchFamily="18" charset="0"/>
              </a:rPr>
              <a:t>New section 84A(9) HA 1985 / Ground 7A HA 1988:</a:t>
            </a:r>
          </a:p>
          <a:p>
            <a:pPr fontAlgn="auto">
              <a:spcAft>
                <a:spcPts val="0"/>
              </a:spcAft>
              <a:buFont typeface="Arial" pitchFamily="34" charset="0"/>
              <a:buNone/>
              <a:defRPr/>
            </a:pPr>
            <a:r>
              <a:rPr lang="en-GB" i="1" dirty="0" smtClean="0">
                <a:latin typeface="Times New Roman" pitchFamily="18" charset="0"/>
                <a:cs typeface="Times New Roman" pitchFamily="18" charset="0"/>
              </a:rPr>
              <a:t>	“serious offence” means an offence which—</a:t>
            </a:r>
          </a:p>
          <a:p>
            <a:pPr fontAlgn="auto">
              <a:spcAft>
                <a:spcPts val="0"/>
              </a:spcAft>
              <a:buFont typeface="Arial" pitchFamily="34" charset="0"/>
              <a:buNone/>
              <a:defRPr/>
            </a:pPr>
            <a:r>
              <a:rPr lang="en-GB" i="1" dirty="0">
                <a:latin typeface="Times New Roman" pitchFamily="18" charset="0"/>
                <a:cs typeface="Times New Roman" pitchFamily="18" charset="0"/>
              </a:rPr>
              <a:t>	</a:t>
            </a:r>
            <a:r>
              <a:rPr lang="en-GB" i="1" dirty="0" smtClean="0">
                <a:latin typeface="Times New Roman" pitchFamily="18" charset="0"/>
                <a:cs typeface="Times New Roman" pitchFamily="18" charset="0"/>
              </a:rPr>
              <a:t>	(a) was committed on or after the day on which 	subsection (3) comes into force,</a:t>
            </a:r>
          </a:p>
          <a:p>
            <a:pPr fontAlgn="auto">
              <a:spcAft>
                <a:spcPts val="0"/>
              </a:spcAft>
              <a:buFont typeface="Arial" pitchFamily="34" charset="0"/>
              <a:buNone/>
              <a:defRPr/>
            </a:pPr>
            <a:r>
              <a:rPr lang="en-GB" i="1" dirty="0" smtClean="0">
                <a:latin typeface="Times New Roman" pitchFamily="18" charset="0"/>
                <a:cs typeface="Times New Roman" pitchFamily="18" charset="0"/>
              </a:rPr>
              <a:t>		(b) is specified, or falls within a description 	specified, in Schedule 2A at the time the offence 	was committed and at the time the court is 	considering the matter, and</a:t>
            </a:r>
          </a:p>
          <a:p>
            <a:pPr fontAlgn="auto">
              <a:spcAft>
                <a:spcPts val="0"/>
              </a:spcAft>
              <a:buFont typeface="Arial" pitchFamily="34" charset="0"/>
              <a:buNone/>
              <a:defRPr/>
            </a:pPr>
            <a:r>
              <a:rPr lang="en-GB" i="1" dirty="0" smtClean="0">
                <a:latin typeface="Times New Roman" pitchFamily="18" charset="0"/>
                <a:cs typeface="Times New Roman" pitchFamily="18" charset="0"/>
              </a:rPr>
              <a:t>		(c) is not an offence that is </a:t>
            </a:r>
            <a:r>
              <a:rPr lang="en-GB" i="1" dirty="0" err="1" smtClean="0">
                <a:latin typeface="Times New Roman" pitchFamily="18" charset="0"/>
                <a:cs typeface="Times New Roman" pitchFamily="18" charset="0"/>
              </a:rPr>
              <a:t>triable</a:t>
            </a:r>
            <a:r>
              <a:rPr lang="en-GB" i="1" dirty="0" smtClean="0">
                <a:latin typeface="Times New Roman" pitchFamily="18" charset="0"/>
                <a:cs typeface="Times New Roman" pitchFamily="18" charset="0"/>
              </a:rPr>
              <a:t> only summarily 	by virtue of section 22 of the Magistrates’ Courts 	Act 1980 (either-way offences where value involved 	is small).</a:t>
            </a:r>
          </a:p>
          <a:p>
            <a:pPr fontAlgn="auto">
              <a:spcAft>
                <a:spcPts val="0"/>
              </a:spcAft>
              <a:buFont typeface="Arial" pitchFamily="34" charset="0"/>
              <a:buNone/>
              <a:defRPr/>
            </a:pP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GB" smtClean="0">
                <a:latin typeface="Times New Roman" pitchFamily="18" charset="0"/>
                <a:cs typeface="Times New Roman" pitchFamily="18" charset="0"/>
              </a:rPr>
              <a:t>Condition 2</a:t>
            </a:r>
          </a:p>
        </p:txBody>
      </p:sp>
      <p:sp>
        <p:nvSpPr>
          <p:cNvPr id="3" name="Content Placeholder 2"/>
          <p:cNvSpPr>
            <a:spLocks noGrp="1"/>
          </p:cNvSpPr>
          <p:nvPr>
            <p:ph idx="1"/>
          </p:nvPr>
        </p:nvSpPr>
        <p:spPr/>
        <p:txBody>
          <a:bodyPr rtlCol="0">
            <a:normAutofit fontScale="55000" lnSpcReduction="20000"/>
          </a:bodyPr>
          <a:lstStyle/>
          <a:p>
            <a:pPr fontAlgn="auto">
              <a:spcAft>
                <a:spcPts val="0"/>
              </a:spcAft>
              <a:buFont typeface="Arial" pitchFamily="34" charset="0"/>
              <a:buChar char="•"/>
              <a:defRPr/>
            </a:pPr>
            <a:r>
              <a:rPr lang="en-GB" dirty="0" smtClean="0">
                <a:latin typeface="Times New Roman" pitchFamily="18" charset="0"/>
                <a:cs typeface="Times New Roman" pitchFamily="18" charset="0"/>
              </a:rPr>
              <a:t>New section 84A(4) HA 1985 / Ground 7A HA 1988:</a:t>
            </a:r>
          </a:p>
          <a:p>
            <a:pPr fontAlgn="auto">
              <a:spcAft>
                <a:spcPts val="0"/>
              </a:spcAft>
              <a:buFont typeface="Arial" pitchFamily="34" charset="0"/>
              <a:buNone/>
              <a:defRPr/>
            </a:pPr>
            <a:r>
              <a:rPr lang="en-GB" i="1" dirty="0" smtClean="0">
                <a:latin typeface="Times New Roman" pitchFamily="18" charset="0"/>
                <a:cs typeface="Times New Roman" pitchFamily="18" charset="0"/>
              </a:rPr>
              <a:t>	</a:t>
            </a:r>
          </a:p>
          <a:p>
            <a:pPr algn="just" fontAlgn="auto">
              <a:spcAft>
                <a:spcPts val="0"/>
              </a:spcAft>
              <a:buFont typeface="Arial" pitchFamily="34" charset="0"/>
              <a:buNone/>
              <a:defRPr/>
            </a:pPr>
            <a:r>
              <a:rPr lang="en-GB" i="1" dirty="0">
                <a:latin typeface="Times New Roman" pitchFamily="18" charset="0"/>
                <a:cs typeface="Times New Roman" pitchFamily="18" charset="0"/>
              </a:rPr>
              <a:t>	</a:t>
            </a:r>
            <a:r>
              <a:rPr lang="en-GB" i="1" dirty="0" smtClean="0">
                <a:latin typeface="Times New Roman" pitchFamily="18" charset="0"/>
                <a:cs typeface="Times New Roman" pitchFamily="18" charset="0"/>
              </a:rPr>
              <a:t>Condition 2 is that a court has found in relevant proceedings that the tenant, or a person residing in or visiting the dwelling-house, has breached a provision of an injunction under section 1 of the Anti-social Behaviour, Crime and Policing Act 2014, other than a provision requiring a person to participate in a particular activity, and—</a:t>
            </a:r>
          </a:p>
          <a:p>
            <a:pPr algn="just" fontAlgn="auto">
              <a:spcAft>
                <a:spcPts val="0"/>
              </a:spcAft>
              <a:buFont typeface="Arial" pitchFamily="34" charset="0"/>
              <a:buNone/>
              <a:defRPr/>
            </a:pPr>
            <a:r>
              <a:rPr lang="en-GB" i="1" dirty="0" smtClean="0">
                <a:latin typeface="Times New Roman" pitchFamily="18" charset="0"/>
                <a:cs typeface="Times New Roman" pitchFamily="18" charset="0"/>
              </a:rPr>
              <a:t>		(a) the breach occurred in, or in the locality of, the dwelling-house, or</a:t>
            </a:r>
          </a:p>
          <a:p>
            <a:pPr algn="just" fontAlgn="auto">
              <a:spcAft>
                <a:spcPts val="0"/>
              </a:spcAft>
              <a:buFont typeface="Arial" pitchFamily="34" charset="0"/>
              <a:buNone/>
              <a:defRPr/>
            </a:pPr>
            <a:r>
              <a:rPr lang="en-GB" i="1" dirty="0" smtClean="0">
                <a:latin typeface="Times New Roman" pitchFamily="18" charset="0"/>
                <a:cs typeface="Times New Roman" pitchFamily="18" charset="0"/>
              </a:rPr>
              <a:t>		(b) the breach occurred elsewhere and the provision breached was a 	provision intended to prevent—</a:t>
            </a:r>
          </a:p>
          <a:p>
            <a:pPr algn="just" fontAlgn="auto">
              <a:spcAft>
                <a:spcPts val="0"/>
              </a:spcAft>
              <a:buFont typeface="Arial" pitchFamily="34" charset="0"/>
              <a:buNone/>
              <a:defRPr/>
            </a:pP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i</a:t>
            </a:r>
            <a:r>
              <a:rPr lang="en-GB" i="1" dirty="0" smtClean="0">
                <a:latin typeface="Times New Roman" pitchFamily="18" charset="0"/>
                <a:cs typeface="Times New Roman" pitchFamily="18" charset="0"/>
              </a:rPr>
              <a:t>) conduct that is capable of causing nuisance or annoyance to a person with 	a right (of whatever description) to reside in, or occupy housing 	accommodation in the locality of, the dwelling-house, or</a:t>
            </a:r>
          </a:p>
          <a:p>
            <a:pPr algn="just" fontAlgn="auto">
              <a:spcAft>
                <a:spcPts val="0"/>
              </a:spcAft>
              <a:buFont typeface="Arial" pitchFamily="34" charset="0"/>
              <a:buNone/>
              <a:defRPr/>
            </a:pPr>
            <a:r>
              <a:rPr lang="en-GB" i="1" dirty="0" smtClean="0">
                <a:latin typeface="Times New Roman" pitchFamily="18" charset="0"/>
                <a:cs typeface="Times New Roman" pitchFamily="18" charset="0"/>
              </a:rPr>
              <a:t>		(ii) conduct that is capable of causing nuisance or annoyance to the landlord 	of the dwelling-house, or a person employed (whether or not by the landlord) 	in connection with the exercise of the landlord's housing management 	functions, and that is directly or indirectly related to or affects those 	functions.</a:t>
            </a:r>
          </a:p>
          <a:p>
            <a:pPr fontAlgn="auto">
              <a:spcAft>
                <a:spcPts val="0"/>
              </a:spcAft>
              <a:buFont typeface="Arial" pitchFamily="34" charset="0"/>
              <a:buChar char="•"/>
              <a:defRPr/>
            </a:pP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GB" smtClean="0">
                <a:latin typeface="Times New Roman" pitchFamily="18" charset="0"/>
                <a:cs typeface="Times New Roman" pitchFamily="18" charset="0"/>
              </a:rPr>
              <a:t>Condition 3</a:t>
            </a:r>
          </a:p>
        </p:txBody>
      </p:sp>
      <p:sp>
        <p:nvSpPr>
          <p:cNvPr id="3" name="Content Placeholder 2"/>
          <p:cNvSpPr>
            <a:spLocks noGrp="1"/>
          </p:cNvSpPr>
          <p:nvPr>
            <p:ph idx="1"/>
          </p:nvPr>
        </p:nvSpPr>
        <p:spPr/>
        <p:txBody>
          <a:bodyPr rtlCol="0">
            <a:normAutofit fontScale="55000" lnSpcReduction="20000"/>
          </a:bodyPr>
          <a:lstStyle/>
          <a:p>
            <a:pPr fontAlgn="auto">
              <a:spcAft>
                <a:spcPts val="0"/>
              </a:spcAft>
              <a:buFont typeface="Arial" pitchFamily="34" charset="0"/>
              <a:buChar char="•"/>
              <a:defRPr/>
            </a:pPr>
            <a:r>
              <a:rPr lang="en-GB" dirty="0" smtClean="0">
                <a:latin typeface="Times New Roman" pitchFamily="18" charset="0"/>
                <a:cs typeface="Times New Roman" pitchFamily="18" charset="0"/>
              </a:rPr>
              <a:t>New section 84A (5) HA 1985 / Ground 7A HA 1988:</a:t>
            </a:r>
          </a:p>
          <a:p>
            <a:pPr fontAlgn="auto">
              <a:spcAft>
                <a:spcPts val="0"/>
              </a:spcAft>
              <a:buFont typeface="Arial" pitchFamily="34" charset="0"/>
              <a:buNone/>
              <a:defRPr/>
            </a:pPr>
            <a:r>
              <a:rPr lang="en-GB" dirty="0" smtClean="0">
                <a:latin typeface="Times New Roman" pitchFamily="18" charset="0"/>
                <a:cs typeface="Times New Roman" pitchFamily="18" charset="0"/>
              </a:rPr>
              <a:t>	</a:t>
            </a:r>
          </a:p>
          <a:p>
            <a:pPr algn="just" fontAlgn="auto">
              <a:spcAft>
                <a:spcPts val="0"/>
              </a:spcAft>
              <a:buFont typeface="Arial" pitchFamily="34" charset="0"/>
              <a:buNone/>
              <a:defRPr/>
            </a:pPr>
            <a:r>
              <a:rPr lang="en-GB" dirty="0">
                <a:latin typeface="Times New Roman" pitchFamily="18" charset="0"/>
                <a:cs typeface="Times New Roman" pitchFamily="18" charset="0"/>
              </a:rPr>
              <a:t>	</a:t>
            </a:r>
            <a:r>
              <a:rPr lang="en-GB" i="1" dirty="0" smtClean="0">
                <a:latin typeface="Times New Roman" pitchFamily="18" charset="0"/>
                <a:cs typeface="Times New Roman" pitchFamily="18" charset="0"/>
              </a:rPr>
              <a:t>Condition 3 is that the tenant, or a person residing in or visiting the dwelling-house, has been convicted of an offence under section 30 of the Anti-social Behaviour, Crime and Policing Act 2014 consisting of a breach of a provision of a criminal behaviour order prohibiting a person from doing anything described in the order, and the offence involved—</a:t>
            </a:r>
          </a:p>
          <a:p>
            <a:pPr algn="just" fontAlgn="auto">
              <a:spcAft>
                <a:spcPts val="0"/>
              </a:spcAft>
              <a:buFont typeface="Arial" pitchFamily="34" charset="0"/>
              <a:buNone/>
              <a:defRPr/>
            </a:pPr>
            <a:r>
              <a:rPr lang="en-GB" i="1" dirty="0" smtClean="0">
                <a:latin typeface="Times New Roman" pitchFamily="18" charset="0"/>
                <a:cs typeface="Times New Roman" pitchFamily="18" charset="0"/>
              </a:rPr>
              <a:t>		(a) a breach that occurred in, or in the locality of, the dwelling-house, or</a:t>
            </a:r>
          </a:p>
          <a:p>
            <a:pPr algn="just" fontAlgn="auto">
              <a:spcAft>
                <a:spcPts val="0"/>
              </a:spcAft>
              <a:buFont typeface="Arial" pitchFamily="34" charset="0"/>
              <a:buNone/>
              <a:defRPr/>
            </a:pPr>
            <a:r>
              <a:rPr lang="en-GB" i="1" dirty="0" smtClean="0">
                <a:latin typeface="Times New Roman" pitchFamily="18" charset="0"/>
                <a:cs typeface="Times New Roman" pitchFamily="18" charset="0"/>
              </a:rPr>
              <a:t>		(b) a breach that occurred elsewhere of a provision intended to prevent—</a:t>
            </a:r>
          </a:p>
          <a:p>
            <a:pPr algn="just" fontAlgn="auto">
              <a:spcAft>
                <a:spcPts val="0"/>
              </a:spcAft>
              <a:buFont typeface="Arial" pitchFamily="34" charset="0"/>
              <a:buNone/>
              <a:defRPr/>
            </a:pP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i</a:t>
            </a:r>
            <a:r>
              <a:rPr lang="en-GB" i="1" dirty="0" smtClean="0">
                <a:latin typeface="Times New Roman" pitchFamily="18" charset="0"/>
                <a:cs typeface="Times New Roman" pitchFamily="18" charset="0"/>
              </a:rPr>
              <a:t>) behaviour that causes or is likely to cause harassment, alarm or distress to 	a person with a right (of whatever description) to reside in, or occupy 	housing accommodation in the locality of, the dwelling-house, or</a:t>
            </a:r>
          </a:p>
          <a:p>
            <a:pPr algn="just" fontAlgn="auto">
              <a:spcAft>
                <a:spcPts val="0"/>
              </a:spcAft>
              <a:buFont typeface="Arial" pitchFamily="34" charset="0"/>
              <a:buNone/>
              <a:defRPr/>
            </a:pPr>
            <a:r>
              <a:rPr lang="en-GB" i="1" dirty="0" smtClean="0">
                <a:latin typeface="Times New Roman" pitchFamily="18" charset="0"/>
                <a:cs typeface="Times New Roman" pitchFamily="18" charset="0"/>
              </a:rPr>
              <a:t>		(ii) behaviour that causes or is likely to cause harassment, alarm or distress 	to the landlord of the dwelling-house, or a person employed (whether or not 	by the landlord) in connection with the exercise of the landlord's housing 	management functions, and that is directly or indirectly related to or affects 	those functions.</a:t>
            </a:r>
          </a:p>
          <a:p>
            <a:pPr fontAlgn="auto">
              <a:spcAft>
                <a:spcPts val="0"/>
              </a:spcAft>
              <a:buFont typeface="Arial" pitchFamily="34" charset="0"/>
              <a:buNone/>
              <a:defRPr/>
            </a:pP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TotalTime>
  <Words>2235</Words>
  <Application>Microsoft Office PowerPoint</Application>
  <PresentationFormat>On-screen Show (4:3)</PresentationFormat>
  <Paragraphs>230</Paragraphs>
  <Slides>29</Slides>
  <Notes>2</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29</vt:i4>
      </vt:variant>
    </vt:vector>
  </HeadingPairs>
  <TitlesOfParts>
    <vt:vector size="33" baseType="lpstr">
      <vt:lpstr>Calibri</vt:lpstr>
      <vt:lpstr>Arial</vt:lpstr>
      <vt:lpstr>Times New Roman</vt:lpstr>
      <vt:lpstr>Office Theme</vt:lpstr>
      <vt:lpstr>HLPA 21ST MAY 2014: ANTI-SOCIAL BEHAVIOUR STRATEGY</vt:lpstr>
      <vt:lpstr>Slide 2</vt:lpstr>
      <vt:lpstr>The Anti-Social Behaviour, Crime and Policing Act 2014</vt:lpstr>
      <vt:lpstr>Slide 4</vt:lpstr>
      <vt:lpstr>Mandatory Grounds</vt:lpstr>
      <vt:lpstr>Condition 1</vt:lpstr>
      <vt:lpstr>What is a “serious offence”?</vt:lpstr>
      <vt:lpstr>Condition 2</vt:lpstr>
      <vt:lpstr>Condition 3</vt:lpstr>
      <vt:lpstr>Condition 4</vt:lpstr>
      <vt:lpstr>Condition 5</vt:lpstr>
      <vt:lpstr>Qualifications</vt:lpstr>
      <vt:lpstr>How to defend?</vt:lpstr>
      <vt:lpstr>Discretionary ground: nuisance or annoyance</vt:lpstr>
      <vt:lpstr>Discretionary ground: riot-related offence</vt:lpstr>
      <vt:lpstr>What is a “riot”?</vt:lpstr>
      <vt:lpstr>Slide 17</vt:lpstr>
      <vt:lpstr>Section 1 ASBCPA 2014: Power to Grant Injunctions</vt:lpstr>
      <vt:lpstr>Power to grant injunctions: key points</vt:lpstr>
      <vt:lpstr>Section 2 ASBCPA 2014: Meaning of Anti-Social Behaviour</vt:lpstr>
      <vt:lpstr>Applications in relation to injunctions.</vt:lpstr>
      <vt:lpstr>Powers of arrest</vt:lpstr>
      <vt:lpstr>Breach</vt:lpstr>
      <vt:lpstr>Slide 24</vt:lpstr>
      <vt:lpstr>Closure notices</vt:lpstr>
      <vt:lpstr>Closure notices (2)</vt:lpstr>
      <vt:lpstr>Closure orders</vt:lpstr>
      <vt:lpstr>Closure orders (2)</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HLPA 21ST MAY 2014: ANTI-SOCIAL BEHAVIOUR STRATEGY</dc:title>
  <dc:creator>Tessa Buchanan</dc:creator>
  <cp:lastModifiedBy> Professional Briefings</cp:lastModifiedBy>
  <cp:revision>21</cp:revision>
  <dcterms:created xsi:type="dcterms:W3CDTF">2014-05-18T12:02:09Z</dcterms:created>
  <dcterms:modified xsi:type="dcterms:W3CDTF">2014-05-23T12:55:37Z</dcterms:modified>
</cp:coreProperties>
</file>