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98" r:id="rId3"/>
    <p:sldId id="257" r:id="rId4"/>
    <p:sldId id="280" r:id="rId5"/>
    <p:sldId id="259" r:id="rId6"/>
    <p:sldId id="260" r:id="rId7"/>
    <p:sldId id="261" r:id="rId8"/>
    <p:sldId id="262" r:id="rId9"/>
    <p:sldId id="263" r:id="rId10"/>
    <p:sldId id="264" r:id="rId11"/>
    <p:sldId id="265" r:id="rId12"/>
    <p:sldId id="266" r:id="rId13"/>
    <p:sldId id="268" r:id="rId14"/>
    <p:sldId id="281" r:id="rId15"/>
    <p:sldId id="282" r:id="rId16"/>
    <p:sldId id="270" r:id="rId17"/>
    <p:sldId id="269" r:id="rId18"/>
    <p:sldId id="272" r:id="rId19"/>
    <p:sldId id="278" r:id="rId20"/>
    <p:sldId id="273" r:id="rId21"/>
    <p:sldId id="283" r:id="rId22"/>
    <p:sldId id="279" r:id="rId23"/>
    <p:sldId id="286" r:id="rId24"/>
    <p:sldId id="295" r:id="rId25"/>
    <p:sldId id="287" r:id="rId26"/>
    <p:sldId id="288" r:id="rId27"/>
    <p:sldId id="289" r:id="rId28"/>
    <p:sldId id="290" r:id="rId29"/>
    <p:sldId id="294" r:id="rId30"/>
    <p:sldId id="291" r:id="rId31"/>
    <p:sldId id="292" r:id="rId32"/>
    <p:sldId id="299" r:id="rId33"/>
    <p:sldId id="300" r:id="rId34"/>
    <p:sldId id="296" r:id="rId35"/>
    <p:sldId id="277" r:id="rId36"/>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5" autoAdjust="0"/>
  </p:normalViewPr>
  <p:slideViewPr>
    <p:cSldViewPr>
      <p:cViewPr varScale="1">
        <p:scale>
          <a:sx n="85" d="100"/>
          <a:sy n="85" d="100"/>
        </p:scale>
        <p:origin x="11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34"/>
    </p:cViewPr>
  </p:sorterViewPr>
  <p:notesViewPr>
    <p:cSldViewPr>
      <p:cViewPr varScale="1">
        <p:scale>
          <a:sx n="51" d="100"/>
          <a:sy n="51" d="100"/>
        </p:scale>
        <p:origin x="-1956" y="-84"/>
      </p:cViewPr>
      <p:guideLst>
        <p:guide orient="horz" pos="3109"/>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4186"/>
          </a:xfrm>
          <a:prstGeom prst="rect">
            <a:avLst/>
          </a:prstGeom>
        </p:spPr>
        <p:txBody>
          <a:bodyPr vert="horz" lIns="91440" tIns="45720" rIns="91440" bIns="45720" rtlCol="0"/>
          <a:lstStyle>
            <a:lvl1pPr algn="l">
              <a:defRPr sz="1200"/>
            </a:lvl1pPr>
          </a:lstStyle>
          <a:p>
            <a:r>
              <a:rPr lang="en-GB" smtClean="0">
                <a:latin typeface="Times New Roman" pitchFamily="18" charset="0"/>
                <a:cs typeface="Times New Roman" pitchFamily="18" charset="0"/>
              </a:rPr>
              <a:t>HLPA 19th November 2014: Housing Law Update</a:t>
            </a:r>
            <a:endParaRPr lang="en-GB" dirty="0">
              <a:latin typeface="Times New Roman" pitchFamily="18" charset="0"/>
              <a:cs typeface="Times New Roman" pitchFamily="18" charset="0"/>
            </a:endParaRPr>
          </a:p>
        </p:txBody>
      </p:sp>
      <p:sp>
        <p:nvSpPr>
          <p:cNvPr id="3" name="Date Placeholder 2"/>
          <p:cNvSpPr>
            <a:spLocks noGrp="1"/>
          </p:cNvSpPr>
          <p:nvPr>
            <p:ph type="dt" sz="quarter" idx="1"/>
          </p:nvPr>
        </p:nvSpPr>
        <p:spPr>
          <a:xfrm>
            <a:off x="3778250" y="0"/>
            <a:ext cx="2889250" cy="494186"/>
          </a:xfrm>
          <a:prstGeom prst="rect">
            <a:avLst/>
          </a:prstGeom>
        </p:spPr>
        <p:txBody>
          <a:bodyPr vert="horz" lIns="91440" tIns="45720" rIns="91440" bIns="45720" rtlCol="0"/>
          <a:lstStyle>
            <a:lvl1pPr algn="r">
              <a:defRPr sz="1200"/>
            </a:lvl1pPr>
          </a:lstStyle>
          <a:p>
            <a:endParaRPr lang="en-GB" dirty="0"/>
          </a:p>
        </p:txBody>
      </p:sp>
      <p:sp>
        <p:nvSpPr>
          <p:cNvPr id="4" name="Footer Placeholder 3"/>
          <p:cNvSpPr>
            <a:spLocks noGrp="1"/>
          </p:cNvSpPr>
          <p:nvPr>
            <p:ph type="ftr" sz="quarter" idx="2"/>
          </p:nvPr>
        </p:nvSpPr>
        <p:spPr>
          <a:xfrm>
            <a:off x="0" y="9376899"/>
            <a:ext cx="2889250" cy="494185"/>
          </a:xfrm>
          <a:prstGeom prst="rect">
            <a:avLst/>
          </a:prstGeom>
        </p:spPr>
        <p:txBody>
          <a:bodyPr vert="horz" lIns="91440" tIns="45720" rIns="91440" bIns="45720" rtlCol="0" anchor="b"/>
          <a:lstStyle>
            <a:lvl1pPr algn="l">
              <a:defRPr sz="1200"/>
            </a:lvl1pPr>
          </a:lstStyle>
          <a:p>
            <a:r>
              <a:rPr lang="en-GB" dirty="0" smtClean="0">
                <a:latin typeface="Times New Roman" pitchFamily="18" charset="0"/>
                <a:cs typeface="Times New Roman" pitchFamily="18" charset="0"/>
              </a:rPr>
              <a:t>Tessa Buchanan</a:t>
            </a:r>
          </a:p>
          <a:p>
            <a:r>
              <a:rPr lang="en-GB" dirty="0" smtClean="0">
                <a:latin typeface="Times New Roman" pitchFamily="18" charset="0"/>
                <a:cs typeface="Times New Roman" pitchFamily="18" charset="0"/>
              </a:rPr>
              <a:t>Garden Court Chambers</a:t>
            </a:r>
            <a:endParaRPr lang="en-GB"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3778250" y="9376899"/>
            <a:ext cx="2889250" cy="494185"/>
          </a:xfrm>
          <a:prstGeom prst="rect">
            <a:avLst/>
          </a:prstGeom>
        </p:spPr>
        <p:txBody>
          <a:bodyPr vert="horz" lIns="91440" tIns="45720" rIns="91440" bIns="45720" rtlCol="0" anchor="b"/>
          <a:lstStyle>
            <a:lvl1pPr algn="r">
              <a:defRPr sz="1200"/>
            </a:lvl1pPr>
          </a:lstStyle>
          <a:p>
            <a:fld id="{59912367-FD7B-4CD8-B7E5-3966165DD356}" type="slidenum">
              <a:rPr lang="en-GB" smtClean="0"/>
              <a:pPr/>
              <a:t>‹#›</a:t>
            </a:fld>
            <a:endParaRPr lang="en-GB"/>
          </a:p>
        </p:txBody>
      </p:sp>
    </p:spTree>
    <p:extLst>
      <p:ext uri="{BB962C8B-B14F-4D97-AF65-F5344CB8AC3E}">
        <p14:creationId xmlns:p14="http://schemas.microsoft.com/office/powerpoint/2010/main" val="118599773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4186"/>
          </a:xfrm>
          <a:prstGeom prst="rect">
            <a:avLst/>
          </a:prstGeom>
        </p:spPr>
        <p:txBody>
          <a:bodyPr vert="horz" lIns="91440" tIns="45720" rIns="91440" bIns="45720" rtlCol="0"/>
          <a:lstStyle>
            <a:lvl1pPr algn="l">
              <a:defRPr sz="1200">
                <a:latin typeface="Times New Roman" pitchFamily="18" charset="0"/>
                <a:cs typeface="Times New Roman" pitchFamily="18" charset="0"/>
              </a:defRPr>
            </a:lvl1pPr>
          </a:lstStyle>
          <a:p>
            <a:r>
              <a:rPr lang="en-GB" smtClean="0"/>
              <a:t>HLPA 19th November 2014: Housing Law Update</a:t>
            </a:r>
            <a:endParaRPr lang="en-GB" dirty="0"/>
          </a:p>
        </p:txBody>
      </p:sp>
      <p:sp>
        <p:nvSpPr>
          <p:cNvPr id="3" name="Date Placeholder 2"/>
          <p:cNvSpPr>
            <a:spLocks noGrp="1"/>
          </p:cNvSpPr>
          <p:nvPr>
            <p:ph type="dt" idx="1"/>
          </p:nvPr>
        </p:nvSpPr>
        <p:spPr>
          <a:xfrm>
            <a:off x="3778250" y="0"/>
            <a:ext cx="2889250" cy="494186"/>
          </a:xfrm>
          <a:prstGeom prst="rect">
            <a:avLst/>
          </a:prstGeom>
        </p:spPr>
        <p:txBody>
          <a:bodyPr vert="horz" lIns="91440" tIns="45720" rIns="91440" bIns="45720" rtlCol="0"/>
          <a:lstStyle>
            <a:lvl1pPr algn="r">
              <a:defRPr sz="1200"/>
            </a:lvl1pPr>
          </a:lstStyle>
          <a:p>
            <a:endParaRPr lang="en-GB" dirty="0"/>
          </a:p>
        </p:txBody>
      </p:sp>
      <p:sp>
        <p:nvSpPr>
          <p:cNvPr id="4" name="Slide Image Placeholder 3"/>
          <p:cNvSpPr>
            <a:spLocks noGrp="1" noRot="1" noChangeAspect="1"/>
          </p:cNvSpPr>
          <p:nvPr>
            <p:ph type="sldImg" idx="2"/>
          </p:nvPr>
        </p:nvSpPr>
        <p:spPr>
          <a:xfrm>
            <a:off x="865188" y="739775"/>
            <a:ext cx="4938712"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689239"/>
            <a:ext cx="5335588" cy="44429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6899"/>
            <a:ext cx="2889250" cy="494185"/>
          </a:xfrm>
          <a:prstGeom prst="rect">
            <a:avLst/>
          </a:prstGeom>
        </p:spPr>
        <p:txBody>
          <a:bodyPr vert="horz" lIns="91440" tIns="45720" rIns="91440" bIns="45720" rtlCol="0" anchor="b"/>
          <a:lstStyle>
            <a:lvl1pPr algn="l">
              <a:defRPr sz="1200">
                <a:latin typeface="Times New Roman" pitchFamily="18" charset="0"/>
                <a:cs typeface="Times New Roman" pitchFamily="18" charset="0"/>
              </a:defRPr>
            </a:lvl1pPr>
          </a:lstStyle>
          <a:p>
            <a:r>
              <a:rPr lang="en-GB" dirty="0" smtClean="0"/>
              <a:t>Tessa Buchanan</a:t>
            </a:r>
          </a:p>
          <a:p>
            <a:r>
              <a:rPr lang="en-GB" dirty="0" smtClean="0"/>
              <a:t>Garden Court Chambers</a:t>
            </a:r>
            <a:endParaRPr lang="en-GB" dirty="0"/>
          </a:p>
        </p:txBody>
      </p:sp>
      <p:sp>
        <p:nvSpPr>
          <p:cNvPr id="7" name="Slide Number Placeholder 6"/>
          <p:cNvSpPr>
            <a:spLocks noGrp="1"/>
          </p:cNvSpPr>
          <p:nvPr>
            <p:ph type="sldNum" sz="quarter" idx="5"/>
          </p:nvPr>
        </p:nvSpPr>
        <p:spPr>
          <a:xfrm>
            <a:off x="3778250" y="9376899"/>
            <a:ext cx="2889250" cy="494185"/>
          </a:xfrm>
          <a:prstGeom prst="rect">
            <a:avLst/>
          </a:prstGeom>
        </p:spPr>
        <p:txBody>
          <a:bodyPr vert="horz" lIns="91440" tIns="45720" rIns="91440" bIns="45720" rtlCol="0" anchor="b"/>
          <a:lstStyle>
            <a:lvl1pPr algn="r">
              <a:defRPr sz="1200"/>
            </a:lvl1pPr>
          </a:lstStyle>
          <a:p>
            <a:fld id="{A987070C-DE03-4BCB-B67A-FAB02BCDBCCE}" type="slidenum">
              <a:rPr lang="en-GB" smtClean="0"/>
              <a:pPr/>
              <a:t>‹#›</a:t>
            </a:fld>
            <a:endParaRPr lang="en-GB"/>
          </a:p>
        </p:txBody>
      </p:sp>
    </p:spTree>
    <p:extLst>
      <p:ext uri="{BB962C8B-B14F-4D97-AF65-F5344CB8AC3E}">
        <p14:creationId xmlns:p14="http://schemas.microsoft.com/office/powerpoint/2010/main" val="319717417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987070C-DE03-4BCB-B67A-FAB02BCDBCCE}" type="slidenum">
              <a:rPr lang="en-GB" smtClean="0"/>
              <a:pPr/>
              <a:t>1</a:t>
            </a:fld>
            <a:endParaRPr lang="en-GB"/>
          </a:p>
        </p:txBody>
      </p:sp>
      <p:sp>
        <p:nvSpPr>
          <p:cNvPr id="5" name="Footer Placeholder 4"/>
          <p:cNvSpPr>
            <a:spLocks noGrp="1"/>
          </p:cNvSpPr>
          <p:nvPr>
            <p:ph type="ftr" sz="quarter" idx="11"/>
          </p:nvPr>
        </p:nvSpPr>
        <p:spPr/>
        <p:txBody>
          <a:bodyPr/>
          <a:lstStyle/>
          <a:p>
            <a:r>
              <a:rPr lang="en-GB" smtClean="0"/>
              <a:t>Tessa Buchanan</a:t>
            </a:r>
          </a:p>
          <a:p>
            <a:r>
              <a:rPr lang="en-GB" smtClean="0"/>
              <a:t>Garden Court Chambers</a:t>
            </a:r>
            <a:endParaRPr lang="en-GB" dirty="0"/>
          </a:p>
        </p:txBody>
      </p:sp>
      <p:sp>
        <p:nvSpPr>
          <p:cNvPr id="6" name="Header Placeholder 5"/>
          <p:cNvSpPr>
            <a:spLocks noGrp="1"/>
          </p:cNvSpPr>
          <p:nvPr>
            <p:ph type="hdr" sz="quarter" idx="12"/>
          </p:nvPr>
        </p:nvSpPr>
        <p:spPr/>
        <p:txBody>
          <a:bodyPr/>
          <a:lstStyle/>
          <a:p>
            <a:r>
              <a:rPr lang="en-GB" smtClean="0"/>
              <a:t>HLPA 19th November 2014: Housing Law Update</a:t>
            </a:r>
            <a:endParaRPr lang="en-GB" dirty="0"/>
          </a:p>
        </p:txBody>
      </p:sp>
    </p:spTree>
    <p:extLst>
      <p:ext uri="{BB962C8B-B14F-4D97-AF65-F5344CB8AC3E}">
        <p14:creationId xmlns:p14="http://schemas.microsoft.com/office/powerpoint/2010/main" val="1715473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GB" smtClean="0"/>
              <a:t>HLPA 19th November 2014: Housing Law Update</a:t>
            </a:r>
            <a:endParaRPr lang="en-GB" dirty="0"/>
          </a:p>
        </p:txBody>
      </p:sp>
      <p:sp>
        <p:nvSpPr>
          <p:cNvPr id="5" name="Footer Placeholder 4"/>
          <p:cNvSpPr>
            <a:spLocks noGrp="1"/>
          </p:cNvSpPr>
          <p:nvPr>
            <p:ph type="ftr" sz="quarter" idx="11"/>
          </p:nvPr>
        </p:nvSpPr>
        <p:spPr/>
        <p:txBody>
          <a:bodyPr/>
          <a:lstStyle/>
          <a:p>
            <a:r>
              <a:rPr lang="en-GB" smtClean="0"/>
              <a:t>Tessa Buchanan</a:t>
            </a:r>
          </a:p>
          <a:p>
            <a:r>
              <a:rPr lang="en-GB" smtClean="0"/>
              <a:t>Garden Court Chambers</a:t>
            </a:r>
            <a:endParaRPr lang="en-GB" dirty="0"/>
          </a:p>
        </p:txBody>
      </p:sp>
      <p:sp>
        <p:nvSpPr>
          <p:cNvPr id="6" name="Slide Number Placeholder 5"/>
          <p:cNvSpPr>
            <a:spLocks noGrp="1"/>
          </p:cNvSpPr>
          <p:nvPr>
            <p:ph type="sldNum" sz="quarter" idx="12"/>
          </p:nvPr>
        </p:nvSpPr>
        <p:spPr/>
        <p:txBody>
          <a:bodyPr/>
          <a:lstStyle/>
          <a:p>
            <a:fld id="{A987070C-DE03-4BCB-B67A-FAB02BCDBCCE}" type="slidenum">
              <a:rPr lang="en-GB" smtClean="0"/>
              <a:pPr/>
              <a:t>24</a:t>
            </a:fld>
            <a:endParaRPr lang="en-GB"/>
          </a:p>
        </p:txBody>
      </p:sp>
    </p:spTree>
    <p:extLst>
      <p:ext uri="{BB962C8B-B14F-4D97-AF65-F5344CB8AC3E}">
        <p14:creationId xmlns:p14="http://schemas.microsoft.com/office/powerpoint/2010/main" val="3774858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GB" smtClean="0"/>
              <a:t>HLPA 19th November 2014: Housing Law Update</a:t>
            </a:r>
            <a:endParaRPr lang="en-GB" dirty="0"/>
          </a:p>
        </p:txBody>
      </p:sp>
      <p:sp>
        <p:nvSpPr>
          <p:cNvPr id="5" name="Footer Placeholder 4"/>
          <p:cNvSpPr>
            <a:spLocks noGrp="1"/>
          </p:cNvSpPr>
          <p:nvPr>
            <p:ph type="ftr" sz="quarter" idx="11"/>
          </p:nvPr>
        </p:nvSpPr>
        <p:spPr/>
        <p:txBody>
          <a:bodyPr/>
          <a:lstStyle/>
          <a:p>
            <a:r>
              <a:rPr lang="en-GB" smtClean="0"/>
              <a:t>Tessa Buchanan</a:t>
            </a:r>
          </a:p>
          <a:p>
            <a:r>
              <a:rPr lang="en-GB" smtClean="0"/>
              <a:t>Garden Court Chambers</a:t>
            </a:r>
            <a:endParaRPr lang="en-GB" dirty="0"/>
          </a:p>
        </p:txBody>
      </p:sp>
      <p:sp>
        <p:nvSpPr>
          <p:cNvPr id="6" name="Slide Number Placeholder 5"/>
          <p:cNvSpPr>
            <a:spLocks noGrp="1"/>
          </p:cNvSpPr>
          <p:nvPr>
            <p:ph type="sldNum" sz="quarter" idx="12"/>
          </p:nvPr>
        </p:nvSpPr>
        <p:spPr/>
        <p:txBody>
          <a:bodyPr/>
          <a:lstStyle/>
          <a:p>
            <a:fld id="{A987070C-DE03-4BCB-B67A-FAB02BCDBCCE}" type="slidenum">
              <a:rPr lang="en-GB" smtClean="0"/>
              <a:pPr/>
              <a:t>29</a:t>
            </a:fld>
            <a:endParaRPr lang="en-GB"/>
          </a:p>
        </p:txBody>
      </p:sp>
    </p:spTree>
    <p:extLst>
      <p:ext uri="{BB962C8B-B14F-4D97-AF65-F5344CB8AC3E}">
        <p14:creationId xmlns:p14="http://schemas.microsoft.com/office/powerpoint/2010/main" val="3658626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BCD14-EFD0-4BC9-B431-25F71FE370C3}" type="datetimeFigureOut">
              <a:rPr lang="en-GB" smtClean="0"/>
              <a:pPr/>
              <a:t>20/11/2014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96A0BC-6551-4A8C-9D56-69CAAA940F3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BCD14-EFD0-4BC9-B431-25F71FE370C3}" type="datetimeFigureOut">
              <a:rPr lang="en-GB" smtClean="0"/>
              <a:pPr/>
              <a:t>20/11/2014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6A0BC-6551-4A8C-9D56-69CAAA940F3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onsult.justice.gov.uk/digital-communications/changes-to-remuneration-for-legal-aid-services/consult_view"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44824"/>
            <a:ext cx="7772400" cy="1470025"/>
          </a:xfrm>
        </p:spPr>
        <p:txBody>
          <a:bodyPr>
            <a:normAutofit/>
          </a:bodyPr>
          <a:lstStyle/>
          <a:p>
            <a:r>
              <a:rPr lang="en-GB" dirty="0" smtClean="0">
                <a:latin typeface="Times New Roman" pitchFamily="18" charset="0"/>
                <a:cs typeface="Times New Roman" pitchFamily="18" charset="0"/>
              </a:rPr>
              <a:t>HLPA 19</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NOVEMBER 2014: HOUSING LAW UPDATE</a:t>
            </a:r>
            <a:endParaRPr lang="en-GB"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400800" cy="1198984"/>
          </a:xfrm>
        </p:spPr>
        <p:txBody>
          <a:bodyPr/>
          <a:lstStyle/>
          <a:p>
            <a:r>
              <a:rPr lang="en-GB" dirty="0" smtClean="0">
                <a:latin typeface="Times New Roman" pitchFamily="18" charset="0"/>
                <a:cs typeface="Times New Roman" pitchFamily="18" charset="0"/>
              </a:rPr>
              <a:t>STATUTORY DEVELOPMENTS IN HOUSING LAW</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Condition 4</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467544" y="1556792"/>
            <a:ext cx="8229600" cy="4525963"/>
          </a:xfrm>
        </p:spPr>
        <p:txBody>
          <a:bodyPr>
            <a:normAutofit fontScale="85000" lnSpcReduction="10000"/>
          </a:bodyPr>
          <a:lstStyle/>
          <a:p>
            <a:r>
              <a:rPr lang="en-GB" dirty="0" smtClean="0">
                <a:latin typeface="Times New Roman" pitchFamily="18" charset="0"/>
                <a:cs typeface="Times New Roman" pitchFamily="18" charset="0"/>
              </a:rPr>
              <a:t>New section 84A(6) HA 1985 / Ground 7A HA 1988:</a:t>
            </a:r>
          </a:p>
          <a:p>
            <a:pPr>
              <a:buNone/>
            </a:pPr>
            <a:r>
              <a:rPr lang="en-GB" i="1" dirty="0" smtClean="0">
                <a:latin typeface="Times New Roman" pitchFamily="18" charset="0"/>
                <a:cs typeface="Times New Roman" pitchFamily="18" charset="0"/>
              </a:rPr>
              <a:t>	</a:t>
            </a:r>
          </a:p>
          <a:p>
            <a:pPr algn="just">
              <a:buNone/>
            </a:pPr>
            <a:r>
              <a:rPr lang="en-GB" i="1" dirty="0" smtClean="0">
                <a:latin typeface="Times New Roman" pitchFamily="18" charset="0"/>
                <a:cs typeface="Times New Roman" pitchFamily="18" charset="0"/>
              </a:rPr>
              <a:t>	Condition 4 is that—</a:t>
            </a:r>
          </a:p>
          <a:p>
            <a:pPr algn="just">
              <a:buNone/>
            </a:pPr>
            <a:r>
              <a:rPr lang="en-GB" i="1" dirty="0" smtClean="0">
                <a:latin typeface="Times New Roman" pitchFamily="18" charset="0"/>
                <a:cs typeface="Times New Roman" pitchFamily="18" charset="0"/>
              </a:rPr>
              <a:t>		(a) the dwelling-house is or has been subject to a 	closure order under section 80 of the Anti-social 	Behaviour, Crime and Policing Act 2014, and</a:t>
            </a:r>
          </a:p>
          <a:p>
            <a:pPr algn="just">
              <a:buNone/>
            </a:pPr>
            <a:r>
              <a:rPr lang="en-GB" i="1" dirty="0" smtClean="0">
                <a:latin typeface="Times New Roman" pitchFamily="18" charset="0"/>
                <a:cs typeface="Times New Roman" pitchFamily="18" charset="0"/>
              </a:rPr>
              <a:t>		(b) access to the dwelling-house has been 	prohibited (under the closure order or under a 	closure notice issued under section 76 of that Act) 	for a continuous period of more than 48 hours.</a:t>
            </a:r>
          </a:p>
          <a:p>
            <a:pPr>
              <a:buNone/>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Condition 5</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GB" dirty="0" smtClean="0">
                <a:latin typeface="Times New Roman" pitchFamily="18" charset="0"/>
                <a:cs typeface="Times New Roman" pitchFamily="18" charset="0"/>
              </a:rPr>
              <a:t>New section 84A(7) HA 1985 / Ground 7A HA 1988:</a:t>
            </a:r>
          </a:p>
          <a:p>
            <a:pPr algn="just">
              <a:buNone/>
            </a:pPr>
            <a:r>
              <a:rPr lang="en-GB" i="1" dirty="0" smtClean="0">
                <a:latin typeface="Times New Roman" pitchFamily="18" charset="0"/>
                <a:cs typeface="Times New Roman" pitchFamily="18" charset="0"/>
              </a:rPr>
              <a:t>	</a:t>
            </a:r>
          </a:p>
          <a:p>
            <a:pPr algn="just">
              <a:buNone/>
            </a:pP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Condition 5 is that—</a:t>
            </a:r>
          </a:p>
          <a:p>
            <a:pPr algn="just">
              <a:buNone/>
            </a:pPr>
            <a:r>
              <a:rPr lang="en-GB" i="1" dirty="0" smtClean="0">
                <a:latin typeface="Times New Roman" pitchFamily="18" charset="0"/>
                <a:cs typeface="Times New Roman" pitchFamily="18" charset="0"/>
              </a:rPr>
              <a:t>		(a) the tenant, or a person residing in or visiting the dwelling-	house, has been convicted of an offence under—</a:t>
            </a:r>
          </a:p>
          <a:p>
            <a:pPr algn="just">
              <a:buNone/>
            </a:pP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i</a:t>
            </a:r>
            <a:r>
              <a:rPr lang="en-GB" i="1" dirty="0" smtClean="0">
                <a:latin typeface="Times New Roman" pitchFamily="18" charset="0"/>
                <a:cs typeface="Times New Roman" pitchFamily="18" charset="0"/>
              </a:rPr>
              <a:t>) section 80(4) of the Environmental Protection Act 1990 	(breach of abatement notice in relation to statutory nuisance), 	or</a:t>
            </a:r>
          </a:p>
          <a:p>
            <a:pPr algn="just">
              <a:buNone/>
            </a:pPr>
            <a:r>
              <a:rPr lang="en-GB" i="1" dirty="0" smtClean="0">
                <a:latin typeface="Times New Roman" pitchFamily="18" charset="0"/>
                <a:cs typeface="Times New Roman" pitchFamily="18" charset="0"/>
              </a:rPr>
              <a:t>		(ii) section 82(8) of that Act (breach of court order to abate 	statutory nuisance etc.), and</a:t>
            </a:r>
          </a:p>
          <a:p>
            <a:pPr algn="just">
              <a:buNone/>
            </a:pPr>
            <a:r>
              <a:rPr lang="en-GB" i="1" dirty="0" smtClean="0">
                <a:latin typeface="Times New Roman" pitchFamily="18" charset="0"/>
                <a:cs typeface="Times New Roman" pitchFamily="18" charset="0"/>
              </a:rPr>
              <a:t>		(b) the nuisance concerned was noise emitted from the 	dwelling-house which was a statutory nuisance for the 	purposes of Part 3 of that Act by virtue of section 79(1)(g) of 	that Act (noise emitted from premises so as to be prejudicial to 	health or a nuisance).</a:t>
            </a:r>
          </a:p>
          <a:p>
            <a:pPr>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Qualifications and defences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GB" dirty="0" smtClean="0">
                <a:latin typeface="Times New Roman" pitchFamily="18" charset="0"/>
                <a:cs typeface="Times New Roman" pitchFamily="18" charset="0"/>
              </a:rPr>
              <a:t>Landlord must have complied with the relevant notice requirements</a:t>
            </a:r>
          </a:p>
          <a:p>
            <a:pPr lvl="1"/>
            <a:r>
              <a:rPr lang="en-GB" dirty="0" smtClean="0">
                <a:latin typeface="Times New Roman" pitchFamily="18" charset="0"/>
                <a:cs typeface="Times New Roman" pitchFamily="18" charset="0"/>
              </a:rPr>
              <a:t>Section 95 ASBCPA 2014 introduces a new section 83ZA HA 1985</a:t>
            </a:r>
          </a:p>
          <a:p>
            <a:pPr lvl="1"/>
            <a:r>
              <a:rPr lang="en-GB" dirty="0" smtClean="0">
                <a:latin typeface="Times New Roman" pitchFamily="18" charset="0"/>
                <a:cs typeface="Times New Roman" pitchFamily="18" charset="0"/>
              </a:rPr>
              <a:t>Section 97 ASBCPA 2014 amends section 8 HA 1988</a:t>
            </a:r>
          </a:p>
          <a:p>
            <a:pPr lvl="1"/>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Landlord must have complied with any obligation to review the decision</a:t>
            </a:r>
          </a:p>
          <a:p>
            <a:pPr lvl="1"/>
            <a:r>
              <a:rPr lang="en-GB" dirty="0" smtClean="0">
                <a:latin typeface="Times New Roman" pitchFamily="18" charset="0"/>
                <a:cs typeface="Times New Roman" pitchFamily="18" charset="0"/>
              </a:rPr>
              <a:t>Section 85ZA ASBCPA 2014 enshrines a right to a review of the decision to seek possession on the absolute ground for secure tenants</a:t>
            </a:r>
          </a:p>
          <a:p>
            <a:pPr lvl="1"/>
            <a:r>
              <a:rPr lang="en-GB" dirty="0" smtClean="0">
                <a:latin typeface="Times New Roman" pitchFamily="18" charset="0"/>
                <a:cs typeface="Times New Roman" pitchFamily="18" charset="0"/>
              </a:rPr>
              <a:t>Home Office guidance anticipates housing associations will offer a similar procedure</a:t>
            </a:r>
          </a:p>
          <a:p>
            <a:pPr lvl="1">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Defence based on Convention rights </a:t>
            </a:r>
          </a:p>
          <a:p>
            <a:pPr lvl="1"/>
            <a:r>
              <a:rPr lang="en-GB" dirty="0" smtClean="0">
                <a:latin typeface="Times New Roman" pitchFamily="18" charset="0"/>
                <a:cs typeface="Times New Roman" pitchFamily="18" charset="0"/>
              </a:rPr>
              <a:t>New section 84A(1) HA 1985 </a:t>
            </a:r>
          </a:p>
          <a:p>
            <a:pPr lvl="1"/>
            <a:r>
              <a:rPr lang="en-GB" dirty="0">
                <a:latin typeface="Times New Roman" pitchFamily="18" charset="0"/>
                <a:cs typeface="Times New Roman" pitchFamily="18" charset="0"/>
              </a:rPr>
              <a:t>A</a:t>
            </a:r>
            <a:r>
              <a:rPr lang="en-GB" dirty="0" smtClean="0">
                <a:latin typeface="Times New Roman" pitchFamily="18" charset="0"/>
                <a:cs typeface="Times New Roman" pitchFamily="18" charset="0"/>
              </a:rPr>
              <a:t>mended section 7(3) HA 1988</a:t>
            </a:r>
          </a:p>
          <a:p>
            <a:pPr lvl="1">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Public law defence</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Disability discrimination defence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imes New Roman" pitchFamily="18" charset="0"/>
                <a:cs typeface="Times New Roman" pitchFamily="18" charset="0"/>
              </a:rPr>
              <a:t>Discretionary ground (1): nuisance or annoyance</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GB" dirty="0" smtClean="0">
                <a:latin typeface="Times New Roman" pitchFamily="18" charset="0"/>
                <a:cs typeface="Times New Roman" pitchFamily="18" charset="0"/>
              </a:rPr>
              <a:t>Causing nuisance or annoyance to landlord</a:t>
            </a:r>
          </a:p>
          <a:p>
            <a:pPr lvl="1" algn="just"/>
            <a:r>
              <a:rPr lang="en-GB" dirty="0" smtClean="0">
                <a:latin typeface="Times New Roman" pitchFamily="18" charset="0"/>
                <a:cs typeface="Times New Roman" pitchFamily="18" charset="0"/>
              </a:rPr>
              <a:t>Amended Ground 2 of Schedule 2 to HA 1985 </a:t>
            </a:r>
          </a:p>
          <a:p>
            <a:pPr lvl="1" algn="just"/>
            <a:r>
              <a:rPr lang="en-GB" dirty="0" smtClean="0">
                <a:latin typeface="Times New Roman" pitchFamily="18" charset="0"/>
                <a:cs typeface="Times New Roman" pitchFamily="18" charset="0"/>
              </a:rPr>
              <a:t>Amended Ground 14 of Schedule 2 to HA 1988</a:t>
            </a:r>
          </a:p>
          <a:p>
            <a:pPr lvl="1" algn="just">
              <a:buNone/>
            </a:pPr>
            <a:endParaRPr lang="en-GB" dirty="0" smtClean="0">
              <a:latin typeface="Times New Roman" pitchFamily="18" charset="0"/>
              <a:cs typeface="Times New Roman" pitchFamily="18" charset="0"/>
            </a:endParaRPr>
          </a:p>
          <a:p>
            <a:pPr algn="just">
              <a:buNone/>
            </a:pPr>
            <a:r>
              <a:rPr lang="en-GB" i="1" dirty="0" smtClean="0">
                <a:latin typeface="Times New Roman" pitchFamily="18" charset="0"/>
                <a:cs typeface="Times New Roman" pitchFamily="18" charset="0"/>
              </a:rPr>
              <a:t>	[The tenant or a person residing in or visiting the property]...has been guilty of conduct causing or likely to cause a nuisance or annoyance to the landlord of the dwelling-house, or a person employed (whether or not by the landlord) in connection with the exercise of the landlord’s housing management functions, and that is directly or indirectly related to or affects those functions.</a:t>
            </a:r>
          </a:p>
          <a:p>
            <a:pPr algn="just">
              <a:buNone/>
            </a:pPr>
            <a:endParaRPr lang="en-GB" i="1"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Came into force 13</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May 2014 (England and Wales)</a:t>
            </a:r>
          </a:p>
          <a:p>
            <a:pPr lvl="1">
              <a:buNone/>
            </a:pPr>
            <a:endParaRPr lang="en-GB" i="1"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imes New Roman" pitchFamily="18" charset="0"/>
                <a:cs typeface="Times New Roman" pitchFamily="18" charset="0"/>
              </a:rPr>
              <a:t>Discretionary ground (2): riot-related offence</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GB" sz="2800" dirty="0" smtClean="0">
                <a:latin typeface="Times New Roman" pitchFamily="18" charset="0"/>
                <a:cs typeface="Times New Roman" pitchFamily="18" charset="0"/>
              </a:rPr>
              <a:t>Conviction for indictable offence during and at the scene of a riot </a:t>
            </a:r>
          </a:p>
          <a:p>
            <a:pPr lvl="1"/>
            <a:r>
              <a:rPr lang="en-GB" dirty="0" smtClean="0">
                <a:latin typeface="Times New Roman" pitchFamily="18" charset="0"/>
                <a:cs typeface="Times New Roman" pitchFamily="18" charset="0"/>
              </a:rPr>
              <a:t>New Ground 2ZA of Schedule 2 to HA 1985</a:t>
            </a:r>
          </a:p>
          <a:p>
            <a:pPr lvl="1"/>
            <a:r>
              <a:rPr lang="en-GB" dirty="0" smtClean="0">
                <a:latin typeface="Times New Roman" pitchFamily="18" charset="0"/>
                <a:cs typeface="Times New Roman" pitchFamily="18" charset="0"/>
              </a:rPr>
              <a:t>New Ground 14ZA of Schedule 2 to HA 1988</a:t>
            </a:r>
            <a:endParaRPr lang="en-GB" i="1" dirty="0" smtClean="0">
              <a:latin typeface="Times New Roman" pitchFamily="18" charset="0"/>
              <a:cs typeface="Times New Roman" pitchFamily="18" charset="0"/>
            </a:endParaRPr>
          </a:p>
          <a:p>
            <a:pPr lvl="1">
              <a:buNone/>
            </a:pPr>
            <a:endParaRPr lang="en-GB" i="1" dirty="0" smtClean="0">
              <a:latin typeface="Times New Roman" pitchFamily="18" charset="0"/>
              <a:cs typeface="Times New Roman" pitchFamily="18" charset="0"/>
            </a:endParaRPr>
          </a:p>
          <a:p>
            <a:pPr indent="0">
              <a:buNone/>
            </a:pPr>
            <a:r>
              <a:rPr lang="en-GB" sz="2800" i="1" dirty="0" smtClean="0">
                <a:latin typeface="Times New Roman" pitchFamily="18" charset="0"/>
                <a:cs typeface="Times New Roman" pitchFamily="18" charset="0"/>
              </a:rPr>
              <a:t>The tenant or an adult residing in the dwelling-house has been convicted of an indictable offence which took place during, and at the scene of, a riot in the United Kingdom.</a:t>
            </a:r>
          </a:p>
          <a:p>
            <a:pPr indent="0">
              <a:buNone/>
            </a:pPr>
            <a:endParaRPr lang="en-GB" sz="2800" i="1"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Came into force 13</a:t>
            </a:r>
            <a:r>
              <a:rPr lang="en-GB" sz="2800" baseline="30000" dirty="0" smtClean="0">
                <a:latin typeface="Times New Roman" pitchFamily="18" charset="0"/>
                <a:cs typeface="Times New Roman" pitchFamily="18" charset="0"/>
              </a:rPr>
              <a:t>th</a:t>
            </a:r>
            <a:r>
              <a:rPr lang="en-GB" sz="2800" dirty="0" smtClean="0">
                <a:latin typeface="Times New Roman" pitchFamily="18" charset="0"/>
                <a:cs typeface="Times New Roman" pitchFamily="18" charset="0"/>
              </a:rPr>
              <a:t> May 2014 (England only)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What is a “riot”?</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indent="0">
              <a:buNone/>
            </a:pPr>
            <a:r>
              <a:rPr lang="en-GB" sz="1500" i="1" dirty="0" smtClean="0">
                <a:latin typeface="Times New Roman" pitchFamily="18" charset="0"/>
                <a:cs typeface="Times New Roman" pitchFamily="18" charset="0"/>
              </a:rPr>
              <a:t>In this Ground-</a:t>
            </a:r>
          </a:p>
          <a:p>
            <a:pPr indent="0">
              <a:buNone/>
            </a:pPr>
            <a:r>
              <a:rPr lang="en-GB" sz="1500" i="1" dirty="0" smtClean="0">
                <a:latin typeface="Times New Roman" pitchFamily="18" charset="0"/>
                <a:cs typeface="Times New Roman" pitchFamily="18" charset="0"/>
              </a:rPr>
              <a:t>...“riot” is to be construed in accordance with section 1 of the Public Order Act 1986.</a:t>
            </a:r>
          </a:p>
          <a:p>
            <a:pPr indent="0">
              <a:buNone/>
            </a:pPr>
            <a:endParaRPr lang="en-GB" sz="1500" i="1" dirty="0" smtClean="0">
              <a:latin typeface="Times New Roman" pitchFamily="18" charset="0"/>
              <a:cs typeface="Times New Roman" pitchFamily="18" charset="0"/>
            </a:endParaRPr>
          </a:p>
          <a:p>
            <a:r>
              <a:rPr lang="en-GB" sz="1500" dirty="0" smtClean="0">
                <a:latin typeface="Times New Roman" pitchFamily="18" charset="0"/>
                <a:cs typeface="Times New Roman" pitchFamily="18" charset="0"/>
              </a:rPr>
              <a:t>Public Order Act 1986, s1:</a:t>
            </a:r>
          </a:p>
          <a:p>
            <a:pPr>
              <a:buNone/>
            </a:pPr>
            <a:endParaRPr lang="en-GB" sz="1500" dirty="0" smtClean="0">
              <a:latin typeface="Times New Roman" pitchFamily="18" charset="0"/>
              <a:cs typeface="Times New Roman" pitchFamily="18" charset="0"/>
            </a:endParaRPr>
          </a:p>
          <a:p>
            <a:pPr>
              <a:buNone/>
            </a:pPr>
            <a:r>
              <a:rPr lang="en-GB" sz="1500" dirty="0" smtClean="0">
                <a:latin typeface="Times New Roman" pitchFamily="18" charset="0"/>
                <a:cs typeface="Times New Roman" pitchFamily="18" charset="0"/>
              </a:rPr>
              <a:t>	</a:t>
            </a:r>
            <a:r>
              <a:rPr lang="en-GB" sz="1500" i="1" dirty="0" smtClean="0">
                <a:latin typeface="Times New Roman" pitchFamily="18" charset="0"/>
                <a:cs typeface="Times New Roman" pitchFamily="18" charset="0"/>
              </a:rPr>
              <a:t>(1)Where 12 or more persons who are present together use or threaten unlawful violence for a common purpose and the conduct of them (taken together) is such as would cause a person of reasonable firmness present at the scene to fear for his personal safety, each of the persons using unlawful violence for the common purpose is guilty of riot.</a:t>
            </a:r>
          </a:p>
          <a:p>
            <a:endParaRPr lang="en-GB" sz="1500" i="1" dirty="0" smtClean="0">
              <a:latin typeface="Times New Roman" pitchFamily="18" charset="0"/>
              <a:cs typeface="Times New Roman" pitchFamily="18" charset="0"/>
            </a:endParaRPr>
          </a:p>
          <a:p>
            <a:pPr>
              <a:buNone/>
            </a:pPr>
            <a:r>
              <a:rPr lang="en-GB" sz="1500" i="1" dirty="0" smtClean="0">
                <a:latin typeface="Times New Roman" pitchFamily="18" charset="0"/>
                <a:cs typeface="Times New Roman" pitchFamily="18" charset="0"/>
              </a:rPr>
              <a:t>	(2)It is immaterial whether or not the 12 or more use or threaten unlawful violence simultaneously.</a:t>
            </a:r>
          </a:p>
          <a:p>
            <a:endParaRPr lang="en-GB" sz="1500" i="1" dirty="0" smtClean="0">
              <a:latin typeface="Times New Roman" pitchFamily="18" charset="0"/>
              <a:cs typeface="Times New Roman" pitchFamily="18" charset="0"/>
            </a:endParaRPr>
          </a:p>
          <a:p>
            <a:pPr>
              <a:buNone/>
            </a:pPr>
            <a:r>
              <a:rPr lang="en-GB" sz="1500" i="1" dirty="0" smtClean="0">
                <a:latin typeface="Times New Roman" pitchFamily="18" charset="0"/>
                <a:cs typeface="Times New Roman" pitchFamily="18" charset="0"/>
              </a:rPr>
              <a:t>	(3)The common purpose may be inferred from conduct.</a:t>
            </a:r>
          </a:p>
          <a:p>
            <a:endParaRPr lang="en-GB" sz="1500" i="1" dirty="0" smtClean="0">
              <a:latin typeface="Times New Roman" pitchFamily="18" charset="0"/>
              <a:cs typeface="Times New Roman" pitchFamily="18" charset="0"/>
            </a:endParaRPr>
          </a:p>
          <a:p>
            <a:pPr>
              <a:buNone/>
            </a:pPr>
            <a:r>
              <a:rPr lang="en-GB" sz="1500" i="1" dirty="0" smtClean="0">
                <a:latin typeface="Times New Roman" pitchFamily="18" charset="0"/>
                <a:cs typeface="Times New Roman" pitchFamily="18" charset="0"/>
              </a:rPr>
              <a:t>	(4)No person of reasonable firmness need actually be, or be likely to be, present at the scene.</a:t>
            </a:r>
          </a:p>
          <a:p>
            <a:endParaRPr lang="en-GB" sz="1500" i="1" dirty="0" smtClean="0">
              <a:latin typeface="Times New Roman" pitchFamily="18" charset="0"/>
              <a:cs typeface="Times New Roman" pitchFamily="18" charset="0"/>
            </a:endParaRPr>
          </a:p>
          <a:p>
            <a:pPr>
              <a:buNone/>
            </a:pPr>
            <a:r>
              <a:rPr lang="en-GB" sz="1500" i="1" dirty="0" smtClean="0">
                <a:latin typeface="Times New Roman" pitchFamily="18" charset="0"/>
                <a:cs typeface="Times New Roman" pitchFamily="18" charset="0"/>
              </a:rPr>
              <a:t>	(5)Riot may be committed in private as well as in public places.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lgn="ctr">
              <a:buNone/>
            </a:pPr>
            <a:endParaRPr lang="en-GB" sz="7200" dirty="0" smtClean="0">
              <a:latin typeface="Times New Roman" pitchFamily="18" charset="0"/>
              <a:cs typeface="Times New Roman" pitchFamily="18" charset="0"/>
            </a:endParaRPr>
          </a:p>
          <a:p>
            <a:pPr algn="ctr">
              <a:buNone/>
            </a:pPr>
            <a:r>
              <a:rPr lang="en-GB" sz="7200" dirty="0" smtClean="0">
                <a:latin typeface="Times New Roman" pitchFamily="18" charset="0"/>
                <a:cs typeface="Times New Roman" pitchFamily="18" charset="0"/>
              </a:rPr>
              <a:t>INJUNCTIONS</a:t>
            </a:r>
            <a:endParaRPr lang="en-GB" sz="7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imes New Roman" pitchFamily="18" charset="0"/>
                <a:cs typeface="Times New Roman" pitchFamily="18" charset="0"/>
              </a:rPr>
              <a:t>Section 1 ASBCPA 2014: Power to Grant Injunctions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GB" sz="4800" i="1" dirty="0" smtClean="0">
                <a:latin typeface="Times New Roman" pitchFamily="18" charset="0"/>
                <a:cs typeface="Times New Roman" pitchFamily="18" charset="0"/>
              </a:rPr>
              <a:t>(1) A court may grant an injunction under this section against a person aged 10 or over (“the respondent”) if two conditions are met.</a:t>
            </a:r>
          </a:p>
          <a:p>
            <a:pPr>
              <a:buNone/>
            </a:pPr>
            <a:r>
              <a:rPr lang="en-GB" sz="4800" i="1" dirty="0" smtClean="0">
                <a:latin typeface="Times New Roman" pitchFamily="18" charset="0"/>
                <a:cs typeface="Times New Roman" pitchFamily="18" charset="0"/>
              </a:rPr>
              <a:t>(2) The first condition is that the court is satisfied, on the balance of probabilities, that the respondent has engaged or threatens to engage in anti-social behaviour.</a:t>
            </a:r>
          </a:p>
          <a:p>
            <a:pPr>
              <a:buNone/>
            </a:pPr>
            <a:r>
              <a:rPr lang="en-GB" sz="4800" i="1" dirty="0" smtClean="0">
                <a:latin typeface="Times New Roman" pitchFamily="18" charset="0"/>
                <a:cs typeface="Times New Roman" pitchFamily="18" charset="0"/>
              </a:rPr>
              <a:t>(3) The second condition is that the court considers it just and convenient to grant the injunction for the purpose of preventing the respondent from engaging in anti-social behaviour.</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imes New Roman" pitchFamily="18" charset="0"/>
                <a:cs typeface="Times New Roman" pitchFamily="18" charset="0"/>
              </a:rPr>
              <a:t>Section 2 ASBCPA 2014: Meaning of Anti-Social Behaviour</a:t>
            </a:r>
            <a:endParaRPr lang="en-GB" dirty="0"/>
          </a:p>
        </p:txBody>
      </p:sp>
      <p:sp>
        <p:nvSpPr>
          <p:cNvPr id="3" name="Content Placeholder 2"/>
          <p:cNvSpPr>
            <a:spLocks noGrp="1"/>
          </p:cNvSpPr>
          <p:nvPr>
            <p:ph idx="1"/>
          </p:nvPr>
        </p:nvSpPr>
        <p:spPr/>
        <p:txBody>
          <a:bodyPr>
            <a:normAutofit lnSpcReduction="10000"/>
          </a:bodyPr>
          <a:lstStyle/>
          <a:p>
            <a:r>
              <a:rPr lang="en-GB" i="1" dirty="0" smtClean="0">
                <a:latin typeface="Times New Roman" pitchFamily="18" charset="0"/>
                <a:cs typeface="Times New Roman" pitchFamily="18" charset="0"/>
              </a:rPr>
              <a:t>Conduct that has caused, or is likely to cause, harassment, alarm or distress to any person</a:t>
            </a:r>
          </a:p>
          <a:p>
            <a:pPr>
              <a:buNone/>
            </a:pPr>
            <a:endParaRPr lang="en-GB" i="1" dirty="0" smtClean="0">
              <a:latin typeface="Times New Roman" pitchFamily="18" charset="0"/>
              <a:cs typeface="Times New Roman" pitchFamily="18" charset="0"/>
            </a:endParaRPr>
          </a:p>
          <a:p>
            <a:r>
              <a:rPr lang="en-GB" i="1" dirty="0" smtClean="0">
                <a:latin typeface="Times New Roman" pitchFamily="18" charset="0"/>
                <a:cs typeface="Times New Roman" pitchFamily="18" charset="0"/>
              </a:rPr>
              <a:t>Conduct capable of causing nuisance or annoyance to a person in relation to that person’s occupation of residential premises</a:t>
            </a:r>
          </a:p>
          <a:p>
            <a:pPr>
              <a:buNone/>
            </a:pPr>
            <a:endParaRPr lang="en-GB" i="1" dirty="0" smtClean="0">
              <a:latin typeface="Times New Roman" pitchFamily="18" charset="0"/>
              <a:cs typeface="Times New Roman" pitchFamily="18" charset="0"/>
            </a:endParaRPr>
          </a:p>
          <a:p>
            <a:r>
              <a:rPr lang="en-GB" i="1" dirty="0" smtClean="0">
                <a:latin typeface="Times New Roman" pitchFamily="18" charset="0"/>
                <a:cs typeface="Times New Roman" pitchFamily="18" charset="0"/>
              </a:rPr>
              <a:t>Conduct capable of causing housing-related nuisance or annoyance to any person</a:t>
            </a:r>
            <a:endParaRPr lang="en-GB"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imes New Roman" pitchFamily="18" charset="0"/>
                <a:cs typeface="Times New Roman" pitchFamily="18" charset="0"/>
              </a:rPr>
              <a:t>Power to grant injunctions: key points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GB" sz="2500" dirty="0" smtClean="0">
                <a:latin typeface="Times New Roman" pitchFamily="18" charset="0"/>
                <a:cs typeface="Times New Roman" pitchFamily="18" charset="0"/>
              </a:rPr>
              <a:t>Terms may </a:t>
            </a:r>
          </a:p>
          <a:p>
            <a:pPr lvl="1"/>
            <a:r>
              <a:rPr lang="en-GB" sz="2500" dirty="0" smtClean="0">
                <a:latin typeface="Times New Roman" pitchFamily="18" charset="0"/>
                <a:cs typeface="Times New Roman" pitchFamily="18" charset="0"/>
              </a:rPr>
              <a:t>Prohibit Respondent from doing something</a:t>
            </a:r>
          </a:p>
          <a:p>
            <a:pPr lvl="1"/>
            <a:r>
              <a:rPr lang="en-GB" sz="2500" dirty="0" smtClean="0">
                <a:latin typeface="Times New Roman" pitchFamily="18" charset="0"/>
                <a:cs typeface="Times New Roman" pitchFamily="18" charset="0"/>
              </a:rPr>
              <a:t>Require Respondent to do something</a:t>
            </a:r>
          </a:p>
          <a:p>
            <a:pPr lvl="1"/>
            <a:r>
              <a:rPr lang="en-GB" sz="2500" dirty="0" smtClean="0">
                <a:latin typeface="Times New Roman" pitchFamily="18" charset="0"/>
                <a:cs typeface="Times New Roman" pitchFamily="18" charset="0"/>
              </a:rPr>
              <a:t>Include an ouster clause</a:t>
            </a:r>
          </a:p>
          <a:p>
            <a:pPr lvl="1">
              <a:buNone/>
            </a:pPr>
            <a:endParaRPr lang="en-GB" sz="2500" dirty="0" smtClean="0">
              <a:latin typeface="Times New Roman" pitchFamily="18" charset="0"/>
              <a:cs typeface="Times New Roman" pitchFamily="18" charset="0"/>
            </a:endParaRPr>
          </a:p>
          <a:p>
            <a:r>
              <a:rPr lang="en-GB" sz="2500" dirty="0" smtClean="0">
                <a:latin typeface="Times New Roman" pitchFamily="18" charset="0"/>
                <a:cs typeface="Times New Roman" pitchFamily="18" charset="0"/>
              </a:rPr>
              <a:t>Can be granted against anyone aged 10 or over</a:t>
            </a:r>
          </a:p>
          <a:p>
            <a:pPr>
              <a:buNone/>
            </a:pPr>
            <a:endParaRPr lang="en-GB" sz="2500" dirty="0" smtClean="0">
              <a:latin typeface="Times New Roman" pitchFamily="18" charset="0"/>
              <a:cs typeface="Times New Roman" pitchFamily="18" charset="0"/>
            </a:endParaRPr>
          </a:p>
          <a:p>
            <a:r>
              <a:rPr lang="en-GB" sz="2500" dirty="0" smtClean="0">
                <a:latin typeface="Times New Roman" pitchFamily="18" charset="0"/>
                <a:cs typeface="Times New Roman" pitchFamily="18" charset="0"/>
              </a:rPr>
              <a:t>Maximum duration</a:t>
            </a:r>
          </a:p>
          <a:p>
            <a:pPr lvl="1"/>
            <a:r>
              <a:rPr lang="en-GB" sz="2500" dirty="0" smtClean="0">
                <a:latin typeface="Times New Roman" pitchFamily="18" charset="0"/>
                <a:cs typeface="Times New Roman" pitchFamily="18" charset="0"/>
              </a:rPr>
              <a:t>Adult: indefinite</a:t>
            </a:r>
          </a:p>
          <a:p>
            <a:pPr lvl="1"/>
            <a:r>
              <a:rPr lang="en-GB" sz="2500" dirty="0" smtClean="0">
                <a:latin typeface="Times New Roman" pitchFamily="18" charset="0"/>
                <a:cs typeface="Times New Roman" pitchFamily="18" charset="0"/>
              </a:rPr>
              <a:t>Youth: 12 months</a:t>
            </a:r>
            <a:endParaRPr lang="en-GB"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332656"/>
            <a:ext cx="8229600" cy="5793507"/>
          </a:xfrm>
        </p:spPr>
        <p:txBody>
          <a:bodyPr/>
          <a:lstStyle/>
          <a:p>
            <a:pPr>
              <a:buNone/>
            </a:pPr>
            <a:endParaRPr lang="en-GB" sz="1200" dirty="0" smtClean="0"/>
          </a:p>
          <a:p>
            <a:pPr>
              <a:buNone/>
            </a:pPr>
            <a:endParaRPr lang="en-GB" dirty="0" smtClean="0"/>
          </a:p>
          <a:p>
            <a:pPr algn="ctr">
              <a:buNone/>
            </a:pPr>
            <a:r>
              <a:rPr lang="en-GB" sz="6000" dirty="0" smtClean="0">
                <a:latin typeface="Times New Roman" pitchFamily="18" charset="0"/>
                <a:cs typeface="Times New Roman" pitchFamily="18" charset="0"/>
              </a:rPr>
              <a:t>ANTI-SOCIAL BEHAVIOUR, CRIME AND POLICING ACT 2014</a:t>
            </a:r>
            <a:endParaRPr lang="en-GB"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imes New Roman" pitchFamily="18" charset="0"/>
                <a:cs typeface="Times New Roman" pitchFamily="18" charset="0"/>
              </a:rPr>
              <a:t>Applications in relation to injunctions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GB" sz="4000" dirty="0" smtClean="0">
                <a:latin typeface="Times New Roman" pitchFamily="18" charset="0"/>
                <a:cs typeface="Times New Roman" pitchFamily="18" charset="0"/>
              </a:rPr>
              <a:t>S1 ASBCPA 2014: application is to</a:t>
            </a:r>
          </a:p>
          <a:p>
            <a:pPr lvl="1"/>
            <a:r>
              <a:rPr lang="en-GB" sz="3600" dirty="0" smtClean="0">
                <a:latin typeface="Times New Roman" pitchFamily="18" charset="0"/>
                <a:cs typeface="Times New Roman" pitchFamily="18" charset="0"/>
              </a:rPr>
              <a:t>County Court or High Court for an injunction against an adult</a:t>
            </a:r>
          </a:p>
          <a:p>
            <a:pPr lvl="1"/>
            <a:r>
              <a:rPr lang="en-GB" sz="3600" dirty="0" smtClean="0">
                <a:latin typeface="Times New Roman" pitchFamily="18" charset="0"/>
                <a:cs typeface="Times New Roman" pitchFamily="18" charset="0"/>
              </a:rPr>
              <a:t>Youth Court for an injunction against a youth</a:t>
            </a:r>
          </a:p>
          <a:p>
            <a:r>
              <a:rPr lang="en-GB" sz="4000" dirty="0" smtClean="0">
                <a:latin typeface="Times New Roman" pitchFamily="18" charset="0"/>
                <a:cs typeface="Times New Roman" pitchFamily="18" charset="0"/>
              </a:rPr>
              <a:t>S5(1): sets out who can apply</a:t>
            </a:r>
          </a:p>
          <a:p>
            <a:r>
              <a:rPr lang="en-GB" sz="4000" dirty="0" smtClean="0">
                <a:latin typeface="Times New Roman" pitchFamily="18" charset="0"/>
                <a:cs typeface="Times New Roman" pitchFamily="18" charset="0"/>
              </a:rPr>
              <a:t>S6: can apply without notice</a:t>
            </a:r>
          </a:p>
          <a:p>
            <a:r>
              <a:rPr lang="en-GB" sz="4000" dirty="0" smtClean="0">
                <a:latin typeface="Times New Roman" pitchFamily="18" charset="0"/>
                <a:cs typeface="Times New Roman" pitchFamily="18" charset="0"/>
              </a:rPr>
              <a:t>S7: interim injunctions</a:t>
            </a:r>
          </a:p>
          <a:p>
            <a:r>
              <a:rPr lang="en-GB" sz="4000" dirty="0" smtClean="0">
                <a:latin typeface="Times New Roman" pitchFamily="18" charset="0"/>
                <a:cs typeface="Times New Roman" pitchFamily="18" charset="0"/>
              </a:rPr>
              <a:t>S8: applications to vary/discharge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Times New Roman" pitchFamily="18" charset="0"/>
                <a:cs typeface="Times New Roman" pitchFamily="18" charset="0"/>
              </a:rPr>
              <a:t>Powers of arrest</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GB" dirty="0" smtClean="0">
                <a:latin typeface="Times New Roman" pitchFamily="18" charset="0"/>
                <a:cs typeface="Times New Roman" pitchFamily="18" charset="0"/>
              </a:rPr>
              <a:t>S4(1) ASBCPA 2014: </a:t>
            </a:r>
          </a:p>
          <a:p>
            <a:pPr indent="0">
              <a:buNone/>
            </a:pPr>
            <a:r>
              <a:rPr lang="en-GB" i="1" dirty="0" smtClean="0">
                <a:latin typeface="Times New Roman" pitchFamily="18" charset="0"/>
                <a:cs typeface="Times New Roman" pitchFamily="18" charset="0"/>
              </a:rPr>
              <a:t>A court granting an injunction under section 1 may attach a power of arrest to a prohibition or requirement of the injunction if the court thinks that:</a:t>
            </a:r>
          </a:p>
          <a:p>
            <a:pPr>
              <a:buNone/>
            </a:pPr>
            <a:r>
              <a:rPr lang="en-GB" i="1" dirty="0" smtClean="0">
                <a:latin typeface="Times New Roman" pitchFamily="18" charset="0"/>
                <a:cs typeface="Times New Roman" pitchFamily="18" charset="0"/>
              </a:rPr>
              <a:t>		(a) the anti-social behaviour in which the respondent has 	engaged or threatens to engage consists of or includes the use 	or threatened use of violence against other persons, or</a:t>
            </a:r>
          </a:p>
          <a:p>
            <a:pPr>
              <a:buNone/>
            </a:pPr>
            <a:r>
              <a:rPr lang="en-GB" i="1" dirty="0" smtClean="0">
                <a:latin typeface="Times New Roman" pitchFamily="18" charset="0"/>
                <a:cs typeface="Times New Roman" pitchFamily="18" charset="0"/>
              </a:rPr>
              <a:t>		(b) there is a significant risk of harm to other persons from the 	respondent.</a:t>
            </a:r>
          </a:p>
          <a:p>
            <a:pPr>
              <a:buNone/>
            </a:pPr>
            <a:endParaRPr lang="en-GB" i="1" dirty="0" smtClean="0">
              <a:latin typeface="Times New Roman" pitchFamily="18" charset="0"/>
              <a:cs typeface="Times New Roman" pitchFamily="18" charset="0"/>
            </a:endParaRPr>
          </a:p>
          <a:p>
            <a:pPr>
              <a:lnSpc>
                <a:spcPct val="120000"/>
              </a:lnSpc>
              <a:spcBef>
                <a:spcPts val="0"/>
              </a:spcBef>
            </a:pPr>
            <a:r>
              <a:rPr lang="en-GB" dirty="0" smtClean="0">
                <a:latin typeface="Times New Roman" pitchFamily="18" charset="0"/>
                <a:cs typeface="Times New Roman" pitchFamily="18" charset="0"/>
              </a:rPr>
              <a:t>S9: may arrest without warrant where there is a power of arrest</a:t>
            </a:r>
          </a:p>
          <a:p>
            <a:pPr>
              <a:lnSpc>
                <a:spcPct val="120000"/>
              </a:lnSpc>
              <a:spcBef>
                <a:spcPts val="0"/>
              </a:spcBef>
              <a:buNone/>
            </a:pPr>
            <a:endParaRPr lang="en-GB" dirty="0" smtClean="0">
              <a:latin typeface="Times New Roman" pitchFamily="18" charset="0"/>
              <a:cs typeface="Times New Roman" pitchFamily="18" charset="0"/>
            </a:endParaRPr>
          </a:p>
          <a:p>
            <a:pPr>
              <a:lnSpc>
                <a:spcPct val="120000"/>
              </a:lnSpc>
              <a:spcBef>
                <a:spcPts val="0"/>
              </a:spcBef>
            </a:pPr>
            <a:r>
              <a:rPr lang="en-GB" dirty="0" smtClean="0">
                <a:latin typeface="Times New Roman" pitchFamily="18" charset="0"/>
                <a:cs typeface="Times New Roman" pitchFamily="18" charset="0"/>
              </a:rPr>
              <a:t>S10: may apply for warrant where there is no power of arrest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Breach</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lnSpc>
                <a:spcPct val="120000"/>
              </a:lnSpc>
              <a:spcBef>
                <a:spcPts val="0"/>
              </a:spcBef>
            </a:pPr>
            <a:r>
              <a:rPr lang="en-GB" sz="4000" dirty="0" smtClean="0">
                <a:latin typeface="Times New Roman" pitchFamily="18" charset="0"/>
                <a:cs typeface="Times New Roman" pitchFamily="18" charset="0"/>
              </a:rPr>
              <a:t>Schedule 1 ASBCPA 2014: remand</a:t>
            </a:r>
          </a:p>
          <a:p>
            <a:pPr>
              <a:lnSpc>
                <a:spcPct val="120000"/>
              </a:lnSpc>
              <a:spcBef>
                <a:spcPts val="0"/>
              </a:spcBef>
              <a:buNone/>
            </a:pPr>
            <a:endParaRPr lang="en-GB" sz="4000" dirty="0" smtClean="0">
              <a:latin typeface="Times New Roman" pitchFamily="18" charset="0"/>
              <a:cs typeface="Times New Roman" pitchFamily="18" charset="0"/>
            </a:endParaRPr>
          </a:p>
          <a:p>
            <a:pPr>
              <a:lnSpc>
                <a:spcPct val="120000"/>
              </a:lnSpc>
              <a:spcBef>
                <a:spcPts val="0"/>
              </a:spcBef>
            </a:pPr>
            <a:r>
              <a:rPr lang="en-GB" sz="4000" dirty="0" smtClean="0">
                <a:latin typeface="Times New Roman" pitchFamily="18" charset="0"/>
                <a:cs typeface="Times New Roman" pitchFamily="18" charset="0"/>
              </a:rPr>
              <a:t>Schedule 2: breach by youth</a:t>
            </a:r>
          </a:p>
          <a:p>
            <a:pPr>
              <a:lnSpc>
                <a:spcPct val="120000"/>
              </a:lnSpc>
              <a:spcBef>
                <a:spcPts val="0"/>
              </a:spcBef>
              <a:buNone/>
            </a:pPr>
            <a:endParaRPr lang="en-GB" sz="4000" dirty="0" smtClean="0">
              <a:latin typeface="Times New Roman" pitchFamily="18" charset="0"/>
              <a:cs typeface="Times New Roman" pitchFamily="18" charset="0"/>
            </a:endParaRPr>
          </a:p>
          <a:p>
            <a:pPr>
              <a:lnSpc>
                <a:spcPct val="120000"/>
              </a:lnSpc>
              <a:spcBef>
                <a:spcPts val="0"/>
              </a:spcBef>
            </a:pPr>
            <a:r>
              <a:rPr lang="en-GB" sz="4000" dirty="0" smtClean="0">
                <a:latin typeface="Times New Roman" pitchFamily="18" charset="0"/>
                <a:cs typeface="Times New Roman" pitchFamily="18" charset="0"/>
              </a:rPr>
              <a:t>Breach by adult</a:t>
            </a:r>
          </a:p>
          <a:p>
            <a:pPr>
              <a:lnSpc>
                <a:spcPct val="120000"/>
              </a:lnSpc>
              <a:spcBef>
                <a:spcPts val="0"/>
              </a:spcBef>
              <a:buNone/>
            </a:pPr>
            <a:endParaRPr lang="en-GB" sz="3600" dirty="0" smtClean="0">
              <a:latin typeface="Times New Roman" pitchFamily="18" charset="0"/>
              <a:cs typeface="Times New Roman" pitchFamily="18" charset="0"/>
            </a:endParaRPr>
          </a:p>
          <a:p>
            <a:pPr>
              <a:lnSpc>
                <a:spcPct val="120000"/>
              </a:lnSpc>
              <a:spcBef>
                <a:spcPts val="0"/>
              </a:spcBef>
            </a:pPr>
            <a:r>
              <a:rPr lang="en-GB" sz="4000" dirty="0" smtClean="0">
                <a:latin typeface="Times New Roman" pitchFamily="18" charset="0"/>
                <a:cs typeface="Times New Roman" pitchFamily="18" charset="0"/>
              </a:rPr>
              <a:t> </a:t>
            </a:r>
            <a:r>
              <a:rPr lang="en-GB" sz="4000" u="sng" dirty="0" smtClean="0">
                <a:latin typeface="Times New Roman" pitchFamily="18" charset="0"/>
                <a:cs typeface="Times New Roman" pitchFamily="18" charset="0"/>
              </a:rPr>
              <a:t>Willoughby v Solihull MBC</a:t>
            </a:r>
            <a:r>
              <a:rPr lang="en-GB" sz="4000" dirty="0" smtClean="0">
                <a:latin typeface="Times New Roman" pitchFamily="18" charset="0"/>
                <a:cs typeface="Times New Roman" pitchFamily="18" charset="0"/>
              </a:rPr>
              <a:t> [2013] EWCA </a:t>
            </a:r>
            <a:r>
              <a:rPr lang="en-GB" sz="4000" dirty="0" err="1" smtClean="0">
                <a:latin typeface="Times New Roman" pitchFamily="18" charset="0"/>
                <a:cs typeface="Times New Roman" pitchFamily="18" charset="0"/>
              </a:rPr>
              <a:t>Civ</a:t>
            </a:r>
            <a:r>
              <a:rPr lang="en-GB" sz="4000" dirty="0" smtClean="0">
                <a:latin typeface="Times New Roman" pitchFamily="18" charset="0"/>
                <a:cs typeface="Times New Roman" pitchFamily="18" charset="0"/>
              </a:rPr>
              <a:t> 699: </a:t>
            </a:r>
          </a:p>
          <a:p>
            <a:pPr>
              <a:lnSpc>
                <a:spcPct val="120000"/>
              </a:lnSpc>
              <a:spcBef>
                <a:spcPts val="0"/>
              </a:spcBef>
              <a:buNone/>
            </a:pPr>
            <a:endParaRPr lang="en-GB" sz="4000" i="1" dirty="0" smtClean="0">
              <a:latin typeface="Times New Roman" pitchFamily="18" charset="0"/>
              <a:cs typeface="Times New Roman" pitchFamily="18" charset="0"/>
            </a:endParaRPr>
          </a:p>
          <a:p>
            <a:pPr>
              <a:lnSpc>
                <a:spcPct val="120000"/>
              </a:lnSpc>
              <a:spcBef>
                <a:spcPts val="0"/>
              </a:spcBef>
              <a:buNone/>
            </a:pPr>
            <a:r>
              <a:rPr lang="en-GB" sz="4000" i="1" dirty="0" smtClean="0">
                <a:latin typeface="Times New Roman" pitchFamily="18" charset="0"/>
                <a:cs typeface="Times New Roman" pitchFamily="18" charset="0"/>
              </a:rPr>
              <a:t>	“...deprivation of liberty is the most serious sanction available to the court, and the appropriate period of custody is the least period which the seriousness of the offender’s breaches can properly justify.”</a:t>
            </a:r>
            <a:endParaRPr lang="en-GB" sz="4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MOJ consultation</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u="sng" dirty="0" smtClean="0">
                <a:latin typeface="Times New Roman" pitchFamily="18" charset="0"/>
                <a:cs typeface="Times New Roman" pitchFamily="18" charset="0"/>
                <a:hlinkClick r:id="rId2"/>
              </a:rPr>
              <a:t>https://consult.justice.gov.uk/digital-communications/changes-to-remuneration-for-legal-aid-services/consult_view</a:t>
            </a:r>
            <a:endParaRPr lang="en-GB" u="sng" dirty="0" smtClean="0">
              <a:latin typeface="Times New Roman" pitchFamily="18" charset="0"/>
              <a:cs typeface="Times New Roman" pitchFamily="18" charset="0"/>
            </a:endParaRP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Deadline: 1</a:t>
            </a:r>
            <a:r>
              <a:rPr lang="en-GB" baseline="30000" dirty="0" smtClean="0">
                <a:latin typeface="Times New Roman" pitchFamily="18" charset="0"/>
                <a:cs typeface="Times New Roman" pitchFamily="18" charset="0"/>
              </a:rPr>
              <a:t>st</a:t>
            </a:r>
            <a:r>
              <a:rPr lang="en-GB" dirty="0" smtClean="0">
                <a:latin typeface="Times New Roman" pitchFamily="18" charset="0"/>
                <a:cs typeface="Times New Roman" pitchFamily="18" charset="0"/>
              </a:rPr>
              <a:t> December 2014</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332656"/>
            <a:ext cx="8229600" cy="5793507"/>
          </a:xfrm>
        </p:spPr>
        <p:txBody>
          <a:bodyPr/>
          <a:lstStyle/>
          <a:p>
            <a:pPr>
              <a:buNone/>
            </a:pPr>
            <a:endParaRPr lang="en-GB" dirty="0" smtClean="0"/>
          </a:p>
          <a:p>
            <a:pPr>
              <a:buNone/>
            </a:pPr>
            <a:endParaRPr lang="en-GB" dirty="0" smtClean="0"/>
          </a:p>
          <a:p>
            <a:pPr>
              <a:buNone/>
            </a:pPr>
            <a:endParaRPr lang="en-GB" dirty="0" smtClean="0"/>
          </a:p>
          <a:p>
            <a:pPr algn="ctr">
              <a:buNone/>
            </a:pPr>
            <a:r>
              <a:rPr lang="en-GB" sz="6000" dirty="0" smtClean="0">
                <a:latin typeface="Times New Roman" pitchFamily="18" charset="0"/>
                <a:cs typeface="Times New Roman" pitchFamily="18" charset="0"/>
              </a:rPr>
              <a:t>IMMIGRATION ACT 2014</a:t>
            </a:r>
            <a:endParaRPr lang="en-GB"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Immigration Act 2014</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Received Royal Assent 14</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May 2014.</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Housing-related provisions come into force on 1</a:t>
            </a:r>
            <a:r>
              <a:rPr lang="en-GB" baseline="30000" dirty="0" smtClean="0">
                <a:latin typeface="Times New Roman" pitchFamily="18" charset="0"/>
                <a:cs typeface="Times New Roman" pitchFamily="18" charset="0"/>
              </a:rPr>
              <a:t>st</a:t>
            </a:r>
            <a:r>
              <a:rPr lang="en-GB" dirty="0" smtClean="0">
                <a:latin typeface="Times New Roman" pitchFamily="18" charset="0"/>
                <a:cs typeface="Times New Roman" pitchFamily="18" charset="0"/>
              </a:rPr>
              <a:t> December 2014 for certain areas only</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Prohibits persons with no leave to be in the UK from entering residential tenancy agreements</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The prohibition</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GB" dirty="0" smtClean="0">
                <a:latin typeface="Times New Roman" pitchFamily="18" charset="0"/>
                <a:cs typeface="Times New Roman" pitchFamily="18" charset="0"/>
              </a:rPr>
              <a:t>Section 21 sets out who will be </a:t>
            </a:r>
            <a:r>
              <a:rPr lang="en-GB" i="1" dirty="0" smtClean="0">
                <a:latin typeface="Times New Roman" pitchFamily="18" charset="0"/>
                <a:cs typeface="Times New Roman" pitchFamily="18" charset="0"/>
              </a:rPr>
              <a:t>“disqualified as a result of their immigration status from occupying premises under a residential tenancy agreement”</a:t>
            </a:r>
          </a:p>
          <a:p>
            <a:endParaRPr lang="en-GB" i="1"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Section 20 and Schedule 3 stipulate what will constitute a </a:t>
            </a:r>
            <a:r>
              <a:rPr lang="en-GB" i="1" dirty="0" smtClean="0">
                <a:latin typeface="Times New Roman" pitchFamily="18" charset="0"/>
                <a:cs typeface="Times New Roman" pitchFamily="18" charset="0"/>
              </a:rPr>
              <a:t>“residential tenancy agreement”</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Section 22 sets out the prohibition on landlords authorising lettings to disqualified adults</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Breach and </a:t>
            </a:r>
            <a:r>
              <a:rPr lang="en-GB" i="1" dirty="0" smtClean="0">
                <a:latin typeface="Times New Roman" pitchFamily="18" charset="0"/>
                <a:cs typeface="Times New Roman" pitchFamily="18" charset="0"/>
              </a:rPr>
              <a:t>“statutory excuse”</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GB" dirty="0" smtClean="0">
                <a:latin typeface="Times New Roman" pitchFamily="18" charset="0"/>
                <a:cs typeface="Times New Roman" pitchFamily="18" charset="0"/>
              </a:rPr>
              <a:t>Sections 23 and 25: Breach can be punished with fine up to £3,000</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Section 25(2) sets out when the agent will be responsible for the landlord’s contravention</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Sections 24(2) and 26(2) provide a statutory excuse where the landlord/agent has complied with prescribed requirements</a:t>
            </a:r>
          </a:p>
          <a:p>
            <a:pPr lvl="1"/>
            <a:r>
              <a:rPr lang="en-GB" dirty="0" smtClean="0">
                <a:latin typeface="Times New Roman" pitchFamily="18" charset="0"/>
                <a:cs typeface="Times New Roman" pitchFamily="18" charset="0"/>
              </a:rPr>
              <a:t>The requirements are set out in </a:t>
            </a:r>
            <a:r>
              <a:rPr lang="en-GB" i="1" dirty="0" smtClean="0">
                <a:latin typeface="Times New Roman" pitchFamily="18" charset="0"/>
                <a:cs typeface="Times New Roman" pitchFamily="18" charset="0"/>
              </a:rPr>
              <a:t>Immigration (Residential Accommodation) (Prescribed Requirements and Code of Practice) Order 2014</a:t>
            </a:r>
          </a:p>
          <a:p>
            <a:pPr lvl="1">
              <a:buNone/>
            </a:pPr>
            <a:endParaRPr lang="en-GB" i="1"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Sections 24(6) and 26(6) provide a further statutory excuse where the landlord or agent reports to the Secretary of State a tenant who originally had leave but has subsequently become disqualified</a:t>
            </a:r>
          </a:p>
          <a:p>
            <a:pPr lvl="1"/>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Challenging a penalty notice</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Section 29: right to object</a:t>
            </a: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Section 30: right to appeal to the county court</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395536" y="332656"/>
            <a:ext cx="8229600" cy="5793507"/>
          </a:xfrm>
        </p:spPr>
        <p:txBody>
          <a:bodyPr/>
          <a:lstStyle/>
          <a:p>
            <a:pPr>
              <a:buNone/>
            </a:pPr>
            <a:endParaRPr lang="en-GB" dirty="0" smtClean="0"/>
          </a:p>
          <a:p>
            <a:pPr>
              <a:buNone/>
            </a:pPr>
            <a:endParaRPr lang="en-GB" dirty="0" smtClean="0"/>
          </a:p>
          <a:p>
            <a:pPr>
              <a:buNone/>
            </a:pPr>
            <a:endParaRPr lang="en-GB" dirty="0" smtClean="0"/>
          </a:p>
          <a:p>
            <a:pPr algn="ctr">
              <a:buNone/>
            </a:pPr>
            <a:r>
              <a:rPr lang="en-GB" sz="6000" dirty="0" smtClean="0">
                <a:latin typeface="Times New Roman" pitchFamily="18" charset="0"/>
                <a:cs typeface="Times New Roman" pitchFamily="18" charset="0"/>
              </a:rPr>
              <a:t>DEREGULATION BILL:</a:t>
            </a:r>
          </a:p>
          <a:p>
            <a:pPr algn="ctr">
              <a:buNone/>
            </a:pPr>
            <a:r>
              <a:rPr lang="en-GB" sz="6000" dirty="0" smtClean="0">
                <a:latin typeface="Times New Roman" pitchFamily="18" charset="0"/>
                <a:cs typeface="Times New Roman" pitchFamily="18" charset="0"/>
              </a:rPr>
              <a:t>TENANCY DEPOSITS</a:t>
            </a:r>
            <a:endParaRPr lang="en-GB"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imes New Roman" pitchFamily="18" charset="0"/>
                <a:cs typeface="Times New Roman" pitchFamily="18" charset="0"/>
              </a:rPr>
              <a:t>The Anti-social Behaviour, Crime and Policing Act 2014</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Received Royal Assent on 13</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March 2014</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Contains important changes in the law relating to housing and anti-social behaviour</a:t>
            </a:r>
          </a:p>
          <a:p>
            <a:pPr lvl="1"/>
            <a:r>
              <a:rPr lang="en-GB" dirty="0" smtClean="0">
                <a:latin typeface="Times New Roman" pitchFamily="18" charset="0"/>
                <a:cs typeface="Times New Roman" pitchFamily="18" charset="0"/>
              </a:rPr>
              <a:t>New mandatory ground for possession for secure and assured tenancies</a:t>
            </a:r>
          </a:p>
          <a:p>
            <a:pPr lvl="1"/>
            <a:r>
              <a:rPr lang="en-GB" dirty="0" smtClean="0">
                <a:latin typeface="Times New Roman" pitchFamily="18" charset="0"/>
                <a:cs typeface="Times New Roman" pitchFamily="18" charset="0"/>
              </a:rPr>
              <a:t>New discretionary grounds for possession for secure and assured tenancies</a:t>
            </a:r>
          </a:p>
          <a:p>
            <a:pPr lvl="1"/>
            <a:r>
              <a:rPr lang="en-GB" dirty="0" smtClean="0">
                <a:latin typeface="Times New Roman" pitchFamily="18" charset="0"/>
                <a:cs typeface="Times New Roman" pitchFamily="18" charset="0"/>
              </a:rPr>
              <a:t>New civil injunctions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Tenancy deposits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Section 213 Housing Act 2004: requirement to protect tenancy deposits</a:t>
            </a:r>
          </a:p>
          <a:p>
            <a:pPr>
              <a:buNone/>
            </a:pPr>
            <a:endParaRPr lang="en-GB" dirty="0" smtClean="0">
              <a:latin typeface="Times New Roman" pitchFamily="18" charset="0"/>
              <a:cs typeface="Times New Roman" pitchFamily="18" charset="0"/>
            </a:endParaRPr>
          </a:p>
          <a:p>
            <a:r>
              <a:rPr lang="en-GB" u="sng" dirty="0" err="1" smtClean="0">
                <a:latin typeface="Times New Roman" pitchFamily="18" charset="0"/>
                <a:cs typeface="Times New Roman" pitchFamily="18" charset="0"/>
              </a:rPr>
              <a:t>Superstrike</a:t>
            </a:r>
            <a:r>
              <a:rPr lang="en-GB" u="sng" dirty="0" smtClean="0">
                <a:latin typeface="Times New Roman" pitchFamily="18" charset="0"/>
                <a:cs typeface="Times New Roman" pitchFamily="18" charset="0"/>
              </a:rPr>
              <a:t> Ltd v </a:t>
            </a:r>
            <a:r>
              <a:rPr lang="en-GB" u="sng" dirty="0" err="1" smtClean="0">
                <a:latin typeface="Times New Roman" pitchFamily="18" charset="0"/>
                <a:cs typeface="Times New Roman" pitchFamily="18" charset="0"/>
              </a:rPr>
              <a:t>Rodrigues</a:t>
            </a:r>
            <a:r>
              <a:rPr lang="en-GB" dirty="0" smtClean="0">
                <a:latin typeface="Times New Roman" pitchFamily="18" charset="0"/>
                <a:cs typeface="Times New Roman" pitchFamily="18" charset="0"/>
              </a:rPr>
              <a:t> [2013] EWCA </a:t>
            </a:r>
            <a:r>
              <a:rPr lang="en-GB" dirty="0" err="1" smtClean="0">
                <a:latin typeface="Times New Roman" pitchFamily="18" charset="0"/>
                <a:cs typeface="Times New Roman" pitchFamily="18" charset="0"/>
              </a:rPr>
              <a:t>Civ</a:t>
            </a:r>
            <a:r>
              <a:rPr lang="en-GB" dirty="0" smtClean="0">
                <a:latin typeface="Times New Roman" pitchFamily="18" charset="0"/>
                <a:cs typeface="Times New Roman" pitchFamily="18" charset="0"/>
              </a:rPr>
              <a:t> 669</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Deregulation Bill amendments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GB" dirty="0" smtClean="0">
                <a:latin typeface="Times New Roman" pitchFamily="18" charset="0"/>
                <a:cs typeface="Times New Roman" pitchFamily="18" charset="0"/>
              </a:rPr>
              <a:t>New section 215A: deposits of tenancies where fixed term began pre-6</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April 2007 and periodic tenancy arose on or after 6</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April 2007 must be protected but landlord has 90 days to do so.</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New section 215B: deposit which has been protected at start of fixed-term tenancy will be treated as if still protected if tenancy becomes periodic.</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New section 215C: deposit which has been protected at start of tenancy will be treated as if still protected if tenancy is replaced with another tenancy with same parties </a:t>
            </a:r>
            <a:r>
              <a:rPr lang="en-GB" smtClean="0">
                <a:latin typeface="Times New Roman" pitchFamily="18" charset="0"/>
                <a:cs typeface="Times New Roman" pitchFamily="18" charset="0"/>
              </a:rPr>
              <a:t>and premises.</a:t>
            </a:r>
            <a:endParaRPr lang="en-GB" dirty="0" smtClean="0">
              <a:latin typeface="Times New Roman" pitchFamily="18" charset="0"/>
              <a:cs typeface="Times New Roman" pitchFamily="18" charset="0"/>
            </a:endParaRP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New section 215D: provisions will have effect as of 6</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April 2007 except for claims which have already settled or been determined.</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000" dirty="0" smtClean="0">
                <a:latin typeface="Times New Roman" pitchFamily="18" charset="0"/>
                <a:cs typeface="Times New Roman" pitchFamily="18" charset="0"/>
              </a:rPr>
              <a:t>(Proposed) Section 215B:- </a:t>
            </a:r>
            <a:br>
              <a:rPr lang="en-GB" sz="3000" dirty="0" smtClean="0">
                <a:latin typeface="Times New Roman" pitchFamily="18" charset="0"/>
                <a:cs typeface="Times New Roman" pitchFamily="18" charset="0"/>
              </a:rPr>
            </a:br>
            <a:r>
              <a:rPr lang="en-GB" sz="3000" dirty="0" smtClean="0">
                <a:latin typeface="Times New Roman" pitchFamily="18" charset="0"/>
                <a:cs typeface="Times New Roman" pitchFamily="18" charset="0"/>
              </a:rPr>
              <a:t>Statutory periodic tenancies: deposit received on or after 6 April 2007</a:t>
            </a:r>
            <a:endParaRPr lang="en-GB" sz="3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a:buNone/>
            </a:pPr>
            <a:r>
              <a:rPr lang="en-GB" sz="4000" i="1" dirty="0" smtClean="0">
                <a:latin typeface="Times New Roman" pitchFamily="18" charset="0"/>
                <a:cs typeface="Times New Roman" pitchFamily="18" charset="0"/>
              </a:rPr>
              <a:t>(1) This section applies where—</a:t>
            </a:r>
          </a:p>
          <a:p>
            <a:pPr>
              <a:buNone/>
            </a:pPr>
            <a:r>
              <a:rPr lang="en-GB" sz="4000" i="1" dirty="0" smtClean="0">
                <a:latin typeface="Times New Roman" pitchFamily="18" charset="0"/>
                <a:cs typeface="Times New Roman" pitchFamily="18" charset="0"/>
              </a:rPr>
              <a:t>	(a) on or after 6 April 2007, a tenancy deposit has been received by a landlord in connection with a fixed term </a:t>
            </a:r>
            <a:r>
              <a:rPr lang="en-GB" sz="4000" i="1" dirty="0" err="1" smtClean="0">
                <a:latin typeface="Times New Roman" pitchFamily="18" charset="0"/>
                <a:cs typeface="Times New Roman" pitchFamily="18" charset="0"/>
              </a:rPr>
              <a:t>shorthold</a:t>
            </a:r>
            <a:r>
              <a:rPr lang="en-GB" sz="4000" i="1" dirty="0" smtClean="0">
                <a:latin typeface="Times New Roman" pitchFamily="18" charset="0"/>
                <a:cs typeface="Times New Roman" pitchFamily="18" charset="0"/>
              </a:rPr>
              <a:t> tenancy,</a:t>
            </a:r>
          </a:p>
          <a:p>
            <a:pPr>
              <a:buNone/>
            </a:pPr>
            <a:r>
              <a:rPr lang="en-GB" sz="4000" i="1" dirty="0" smtClean="0">
                <a:latin typeface="Times New Roman" pitchFamily="18" charset="0"/>
                <a:cs typeface="Times New Roman" pitchFamily="18" charset="0"/>
              </a:rPr>
              <a:t>	(b) the requirements of section 213(3), (5) and (6) have been complied with by the landlord in respect of the deposit held in connection with the fixed term tenancy,</a:t>
            </a:r>
          </a:p>
          <a:p>
            <a:pPr>
              <a:buNone/>
            </a:pPr>
            <a:r>
              <a:rPr lang="en-GB" sz="4000" i="1" dirty="0" smtClean="0">
                <a:latin typeface="Times New Roman" pitchFamily="18" charset="0"/>
                <a:cs typeface="Times New Roman" pitchFamily="18" charset="0"/>
              </a:rPr>
              <a:t>	(c) a periodic </a:t>
            </a:r>
            <a:r>
              <a:rPr lang="en-GB" sz="4000" i="1" dirty="0" err="1" smtClean="0">
                <a:latin typeface="Times New Roman" pitchFamily="18" charset="0"/>
                <a:cs typeface="Times New Roman" pitchFamily="18" charset="0"/>
              </a:rPr>
              <a:t>shorthold</a:t>
            </a:r>
            <a:r>
              <a:rPr lang="en-GB" sz="4000" i="1" dirty="0" smtClean="0">
                <a:latin typeface="Times New Roman" pitchFamily="18" charset="0"/>
                <a:cs typeface="Times New Roman" pitchFamily="18" charset="0"/>
              </a:rPr>
              <a:t> tenancy is deemed to arise under section 5 of the Housing Act 1988 on the coming to an end of the fixed term tenancy, and</a:t>
            </a:r>
          </a:p>
          <a:p>
            <a:pPr>
              <a:buNone/>
            </a:pPr>
            <a:r>
              <a:rPr lang="en-GB" sz="4000" i="1" dirty="0" smtClean="0">
                <a:latin typeface="Times New Roman" pitchFamily="18" charset="0"/>
                <a:cs typeface="Times New Roman" pitchFamily="18" charset="0"/>
              </a:rPr>
              <a:t>	(d) when the periodic tenancy arises, the deposit paid in connection with the fixed term tenancy continues to be held—</a:t>
            </a:r>
          </a:p>
          <a:p>
            <a:pPr>
              <a:buNone/>
            </a:pPr>
            <a:r>
              <a:rPr lang="en-GB" sz="4000" i="1" dirty="0" smtClean="0">
                <a:latin typeface="Times New Roman" pitchFamily="18" charset="0"/>
                <a:cs typeface="Times New Roman" pitchFamily="18" charset="0"/>
              </a:rPr>
              <a:t>		(</a:t>
            </a:r>
            <a:r>
              <a:rPr lang="en-GB" sz="4000" i="1" dirty="0" err="1" smtClean="0">
                <a:latin typeface="Times New Roman" pitchFamily="18" charset="0"/>
                <a:cs typeface="Times New Roman" pitchFamily="18" charset="0"/>
              </a:rPr>
              <a:t>i</a:t>
            </a:r>
            <a:r>
              <a:rPr lang="en-GB" sz="4000" i="1" dirty="0" smtClean="0">
                <a:latin typeface="Times New Roman" pitchFamily="18" charset="0"/>
                <a:cs typeface="Times New Roman" pitchFamily="18" charset="0"/>
              </a:rPr>
              <a:t>) in connection with the periodic tenancy, and</a:t>
            </a:r>
          </a:p>
          <a:p>
            <a:pPr>
              <a:buNone/>
            </a:pPr>
            <a:r>
              <a:rPr lang="en-GB" sz="4000" i="1" dirty="0" smtClean="0">
                <a:latin typeface="Times New Roman" pitchFamily="18" charset="0"/>
                <a:cs typeface="Times New Roman" pitchFamily="18" charset="0"/>
              </a:rPr>
              <a:t>		(ii) in accordance with the same authorised scheme as when the 	requirements of section 213(3), (5) and (6) were last complied with in 	respect of it.</a:t>
            </a:r>
          </a:p>
          <a:p>
            <a:pPr>
              <a:buNone/>
            </a:pPr>
            <a:r>
              <a:rPr lang="en-GB" sz="4000" i="1" dirty="0" smtClean="0">
                <a:latin typeface="Times New Roman" pitchFamily="18" charset="0"/>
                <a:cs typeface="Times New Roman" pitchFamily="18" charset="0"/>
              </a:rPr>
              <a:t>(2) The requirements of section 213(3), (5) and (6) are treated as if they had been complied with by the landlord in respect of the deposit held in connection with the periodic tenancy.</a:t>
            </a:r>
          </a:p>
          <a:p>
            <a:pPr>
              <a:buNone/>
            </a:pP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300" dirty="0" smtClean="0">
                <a:latin typeface="Times New Roman" pitchFamily="18" charset="0"/>
                <a:cs typeface="Times New Roman" pitchFamily="18" charset="0"/>
              </a:rPr>
              <a:t>(Proposed) Section 215A:- </a:t>
            </a:r>
            <a:br>
              <a:rPr lang="en-GB" sz="2300" dirty="0" smtClean="0">
                <a:latin typeface="Times New Roman" pitchFamily="18" charset="0"/>
                <a:cs typeface="Times New Roman" pitchFamily="18" charset="0"/>
              </a:rPr>
            </a:br>
            <a:r>
              <a:rPr lang="en-GB" sz="2300" dirty="0" smtClean="0">
                <a:latin typeface="Times New Roman" pitchFamily="18" charset="0"/>
                <a:cs typeface="Times New Roman" pitchFamily="18" charset="0"/>
              </a:rPr>
              <a:t>Statutory periodic tenancies: deposit received before 6 April 2007</a:t>
            </a:r>
            <a:endParaRPr lang="en-GB" sz="23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a:buNone/>
            </a:pPr>
            <a:r>
              <a:rPr lang="en-GB" sz="5600" i="1" dirty="0" smtClean="0">
                <a:latin typeface="Times New Roman" pitchFamily="18" charset="0"/>
                <a:cs typeface="Times New Roman" pitchFamily="18" charset="0"/>
              </a:rPr>
              <a:t>(1) This section applies where—</a:t>
            </a:r>
          </a:p>
          <a:p>
            <a:pPr>
              <a:buNone/>
            </a:pPr>
            <a:r>
              <a:rPr lang="en-GB" sz="5600" i="1" dirty="0" smtClean="0">
                <a:latin typeface="Times New Roman" pitchFamily="18" charset="0"/>
                <a:cs typeface="Times New Roman" pitchFamily="18" charset="0"/>
              </a:rPr>
              <a:t>	(a) before 6 April 2007, a tenancy deposit has been received by a landlord in connection with a fixed term </a:t>
            </a:r>
            <a:r>
              <a:rPr lang="en-GB" sz="5600" i="1" dirty="0" err="1" smtClean="0">
                <a:latin typeface="Times New Roman" pitchFamily="18" charset="0"/>
                <a:cs typeface="Times New Roman" pitchFamily="18" charset="0"/>
              </a:rPr>
              <a:t>shorthold</a:t>
            </a:r>
            <a:r>
              <a:rPr lang="en-GB" sz="5600" i="1" dirty="0" smtClean="0">
                <a:latin typeface="Times New Roman" pitchFamily="18" charset="0"/>
                <a:cs typeface="Times New Roman" pitchFamily="18" charset="0"/>
              </a:rPr>
              <a:t> tenancy, and</a:t>
            </a:r>
          </a:p>
          <a:p>
            <a:pPr>
              <a:buNone/>
            </a:pPr>
            <a:r>
              <a:rPr lang="en-GB" sz="5600" i="1" dirty="0" smtClean="0">
                <a:latin typeface="Times New Roman" pitchFamily="18" charset="0"/>
                <a:cs typeface="Times New Roman" pitchFamily="18" charset="0"/>
              </a:rPr>
              <a:t>	(b) on or after that date, a periodic </a:t>
            </a:r>
            <a:r>
              <a:rPr lang="en-GB" sz="5600" i="1" dirty="0" err="1" smtClean="0">
                <a:latin typeface="Times New Roman" pitchFamily="18" charset="0"/>
                <a:cs typeface="Times New Roman" pitchFamily="18" charset="0"/>
              </a:rPr>
              <a:t>shorthold</a:t>
            </a:r>
            <a:r>
              <a:rPr lang="en-GB" sz="5600" i="1" dirty="0" smtClean="0">
                <a:latin typeface="Times New Roman" pitchFamily="18" charset="0"/>
                <a:cs typeface="Times New Roman" pitchFamily="18" charset="0"/>
              </a:rPr>
              <a:t> tenancy is deemed to arise under section 5 of the Housing Act 1988 on the coming to an end of the fixed term tenancy.</a:t>
            </a:r>
          </a:p>
          <a:p>
            <a:pPr>
              <a:buNone/>
            </a:pPr>
            <a:r>
              <a:rPr lang="en-GB" sz="5600" i="1" dirty="0" smtClean="0">
                <a:latin typeface="Times New Roman" pitchFamily="18" charset="0"/>
                <a:cs typeface="Times New Roman" pitchFamily="18" charset="0"/>
              </a:rPr>
              <a:t>(2) If, on the commencement date—</a:t>
            </a:r>
          </a:p>
          <a:p>
            <a:pPr>
              <a:buNone/>
            </a:pPr>
            <a:r>
              <a:rPr lang="en-GB" sz="5600" i="1" dirty="0" smtClean="0">
                <a:latin typeface="Times New Roman" pitchFamily="18" charset="0"/>
                <a:cs typeface="Times New Roman" pitchFamily="18" charset="0"/>
              </a:rPr>
              <a:t>	(a) the periodic tenancy is in existence, and</a:t>
            </a:r>
          </a:p>
          <a:p>
            <a:pPr>
              <a:buNone/>
            </a:pPr>
            <a:r>
              <a:rPr lang="en-GB" sz="5600" i="1" dirty="0" smtClean="0">
                <a:latin typeface="Times New Roman" pitchFamily="18" charset="0"/>
                <a:cs typeface="Times New Roman" pitchFamily="18" charset="0"/>
              </a:rPr>
              <a:t>	(b) all or part of the deposit paid in connection with the fixed term tenancy continues to be held in connection with the periodic tenancy, </a:t>
            </a:r>
          </a:p>
          <a:p>
            <a:pPr>
              <a:buNone/>
            </a:pPr>
            <a:r>
              <a:rPr lang="en-GB" sz="5600" i="1" dirty="0" smtClean="0">
                <a:latin typeface="Times New Roman" pitchFamily="18" charset="0"/>
                <a:cs typeface="Times New Roman" pitchFamily="18" charset="0"/>
              </a:rPr>
              <a:t>	section 213 applies in respect of the deposit that continues to be held in connection with the periodic tenancy, and any additional deposit held in connection with that tenancy, with the modifications set out in  subsection (3).</a:t>
            </a:r>
          </a:p>
          <a:p>
            <a:pPr>
              <a:buNone/>
            </a:pPr>
            <a:r>
              <a:rPr lang="en-GB" sz="5600" i="1" dirty="0" smtClean="0">
                <a:latin typeface="Times New Roman" pitchFamily="18" charset="0"/>
                <a:cs typeface="Times New Roman" pitchFamily="18" charset="0"/>
              </a:rPr>
              <a:t>(3) The modifications are that, instead of the things referred to in section 213(3) and (5) being required to be done within the time periods set out in section 213(3) and (6)(b), those things are required to be done—</a:t>
            </a:r>
          </a:p>
          <a:p>
            <a:pPr>
              <a:buNone/>
            </a:pPr>
            <a:r>
              <a:rPr lang="en-GB" sz="5600" i="1" dirty="0" smtClean="0">
                <a:latin typeface="Times New Roman" pitchFamily="18" charset="0"/>
                <a:cs typeface="Times New Roman" pitchFamily="18" charset="0"/>
              </a:rPr>
              <a:t>	(a) before the end of the period of 90 days beginning with the commencement date, or</a:t>
            </a:r>
          </a:p>
          <a:p>
            <a:pPr>
              <a:buNone/>
            </a:pPr>
            <a:r>
              <a:rPr lang="en-GB" sz="5600" i="1" dirty="0" smtClean="0">
                <a:latin typeface="Times New Roman" pitchFamily="18" charset="0"/>
                <a:cs typeface="Times New Roman" pitchFamily="18" charset="0"/>
              </a:rPr>
              <a:t>	(b) (if earlier) before the first day after the commencement date on which a court does any of the following in respect of the periodic tenancy—</a:t>
            </a:r>
          </a:p>
          <a:p>
            <a:pPr>
              <a:buNone/>
            </a:pPr>
            <a:r>
              <a:rPr lang="en-GB" sz="5600" i="1" dirty="0" smtClean="0">
                <a:latin typeface="Times New Roman" pitchFamily="18" charset="0"/>
                <a:cs typeface="Times New Roman" pitchFamily="18" charset="0"/>
              </a:rPr>
              <a:t>		(</a:t>
            </a:r>
            <a:r>
              <a:rPr lang="en-GB" sz="5600" i="1" dirty="0" err="1" smtClean="0">
                <a:latin typeface="Times New Roman" pitchFamily="18" charset="0"/>
                <a:cs typeface="Times New Roman" pitchFamily="18" charset="0"/>
              </a:rPr>
              <a:t>i</a:t>
            </a:r>
            <a:r>
              <a:rPr lang="en-GB" sz="5600" i="1" dirty="0" smtClean="0">
                <a:latin typeface="Times New Roman" pitchFamily="18" charset="0"/>
                <a:cs typeface="Times New Roman" pitchFamily="18" charset="0"/>
              </a:rPr>
              <a:t>)determines an application under section 214 or decides an appeal against a determination under 	that section;</a:t>
            </a:r>
          </a:p>
          <a:p>
            <a:pPr>
              <a:buNone/>
            </a:pPr>
            <a:r>
              <a:rPr lang="en-GB" sz="5600" i="1" dirty="0" smtClean="0">
                <a:latin typeface="Times New Roman" pitchFamily="18" charset="0"/>
                <a:cs typeface="Times New Roman" pitchFamily="18" charset="0"/>
              </a:rPr>
              <a:t>		(ii) makes a determination as to whether to make an order for possession in proceedings under 	section 21 of the Housing Act 1988 or decides an appeal against such a determination.</a:t>
            </a:r>
          </a:p>
          <a:p>
            <a:pPr>
              <a:buNone/>
            </a:pPr>
            <a:r>
              <a:rPr lang="en-GB" sz="5600" i="1" dirty="0" smtClean="0">
                <a:latin typeface="Times New Roman" pitchFamily="18" charset="0"/>
                <a:cs typeface="Times New Roman" pitchFamily="18" charset="0"/>
              </a:rPr>
              <a:t>[...]</a:t>
            </a:r>
          </a:p>
          <a:p>
            <a:pPr>
              <a:buNone/>
            </a:pP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Looking Ahead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Tenancies (Reform) Bill</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Affordable Homes Bill</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Carers Bedroom Entitlement (Social Housing Sector) Bill</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ctr">
              <a:buNone/>
            </a:pPr>
            <a:endParaRPr lang="en-GB" dirty="0" smtClean="0">
              <a:latin typeface="Times New Roman" pitchFamily="18" charset="0"/>
              <a:cs typeface="Times New Roman" pitchFamily="18" charset="0"/>
            </a:endParaRPr>
          </a:p>
          <a:p>
            <a:pPr algn="ctr">
              <a:buNone/>
            </a:pPr>
            <a:endParaRPr lang="en-GB" dirty="0" smtClean="0">
              <a:latin typeface="Times New Roman" pitchFamily="18" charset="0"/>
              <a:cs typeface="Times New Roman" pitchFamily="18" charset="0"/>
            </a:endParaRPr>
          </a:p>
          <a:p>
            <a:pPr algn="ctr">
              <a:buNone/>
            </a:pPr>
            <a:endParaRPr lang="en-GB" dirty="0" smtClean="0">
              <a:latin typeface="Times New Roman" pitchFamily="18" charset="0"/>
              <a:cs typeface="Times New Roman" pitchFamily="18" charset="0"/>
            </a:endParaRPr>
          </a:p>
          <a:p>
            <a:pPr algn="ctr">
              <a:buNone/>
            </a:pPr>
            <a:r>
              <a:rPr lang="en-GB" dirty="0" smtClean="0">
                <a:latin typeface="Times New Roman" pitchFamily="18" charset="0"/>
                <a:cs typeface="Times New Roman" pitchFamily="18" charset="0"/>
              </a:rPr>
              <a:t>TESSA BUCHANAN</a:t>
            </a:r>
          </a:p>
          <a:p>
            <a:pPr algn="ctr">
              <a:buNone/>
            </a:pPr>
            <a:r>
              <a:rPr lang="en-GB" dirty="0" smtClean="0">
                <a:latin typeface="Times New Roman" pitchFamily="18" charset="0"/>
                <a:cs typeface="Times New Roman" pitchFamily="18" charset="0"/>
              </a:rPr>
              <a:t>GARDEN COURT CHAMBERS</a:t>
            </a:r>
          </a:p>
          <a:p>
            <a:pPr algn="ctr">
              <a:buNone/>
            </a:pPr>
            <a:r>
              <a:rPr lang="en-GB" dirty="0" smtClean="0">
                <a:latin typeface="Times New Roman" pitchFamily="18" charset="0"/>
                <a:cs typeface="Times New Roman" pitchFamily="18" charset="0"/>
              </a:rPr>
              <a:t>19</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NOVEMBER 2014</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332656"/>
            <a:ext cx="8229600" cy="5793507"/>
          </a:xfrm>
        </p:spPr>
        <p:txBody>
          <a:bodyPr/>
          <a:lstStyle/>
          <a:p>
            <a:pPr>
              <a:buNone/>
            </a:pPr>
            <a:endParaRPr lang="en-GB" dirty="0" smtClean="0"/>
          </a:p>
          <a:p>
            <a:pPr>
              <a:buNone/>
            </a:pPr>
            <a:endParaRPr lang="en-GB" dirty="0" smtClean="0"/>
          </a:p>
          <a:p>
            <a:pPr>
              <a:buNone/>
            </a:pPr>
            <a:endParaRPr lang="en-GB" dirty="0" smtClean="0"/>
          </a:p>
          <a:p>
            <a:pPr algn="ctr">
              <a:buNone/>
            </a:pPr>
            <a:r>
              <a:rPr lang="en-GB" sz="6000" dirty="0" smtClean="0">
                <a:latin typeface="Times New Roman" pitchFamily="18" charset="0"/>
                <a:cs typeface="Times New Roman" pitchFamily="18" charset="0"/>
              </a:rPr>
              <a:t>GROUNDS FOR POSSESSION</a:t>
            </a:r>
            <a:endParaRPr lang="en-GB"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Mandatory Grounds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GB" dirty="0" smtClean="0">
                <a:latin typeface="Times New Roman" pitchFamily="18" charset="0"/>
                <a:cs typeface="Times New Roman" pitchFamily="18" charset="0"/>
              </a:rPr>
              <a:t>The Anti-social Behaviour, Crime and Policing Act 2014 introduces a mandatory ground for both secure and assured tenancies:</a:t>
            </a:r>
          </a:p>
          <a:p>
            <a:pPr lvl="1"/>
            <a:r>
              <a:rPr lang="en-GB" dirty="0" smtClean="0">
                <a:latin typeface="Times New Roman" pitchFamily="18" charset="0"/>
                <a:cs typeface="Times New Roman" pitchFamily="18" charset="0"/>
              </a:rPr>
              <a:t>Secure: section 94 ASBCPA 2014 introduces a new section 84A Housing Act 1985</a:t>
            </a:r>
          </a:p>
          <a:p>
            <a:pPr lvl="1"/>
            <a:r>
              <a:rPr lang="en-GB" dirty="0" smtClean="0">
                <a:latin typeface="Times New Roman" pitchFamily="18" charset="0"/>
                <a:cs typeface="Times New Roman" pitchFamily="18" charset="0"/>
              </a:rPr>
              <a:t>Assured: section 97 ASBCPA 2014 introduces a new Ground 7A in Schedule 2, Housing Act 1988</a:t>
            </a:r>
          </a:p>
          <a:p>
            <a:pPr lvl="1">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The court </a:t>
            </a:r>
            <a:r>
              <a:rPr lang="en-GB" u="sng" dirty="0" smtClean="0">
                <a:latin typeface="Times New Roman" pitchFamily="18" charset="0"/>
                <a:cs typeface="Times New Roman" pitchFamily="18" charset="0"/>
              </a:rPr>
              <a:t>must</a:t>
            </a:r>
            <a:r>
              <a:rPr lang="en-GB" dirty="0" smtClean="0">
                <a:latin typeface="Times New Roman" pitchFamily="18" charset="0"/>
                <a:cs typeface="Times New Roman" pitchFamily="18" charset="0"/>
              </a:rPr>
              <a:t> award possession where one of five conditions is met (subject to a human rights/public law/disability discrimination defence and compliance with the notice and review requirements)</a:t>
            </a: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Came into force on 20</a:t>
            </a:r>
            <a:r>
              <a:rPr lang="en-GB" baseline="30000" dirty="0" smtClean="0">
                <a:latin typeface="Times New Roman" pitchFamily="18" charset="0"/>
                <a:cs typeface="Times New Roman" pitchFamily="18" charset="0"/>
              </a:rPr>
              <a:t>th</a:t>
            </a:r>
            <a:r>
              <a:rPr lang="en-GB" dirty="0" smtClean="0">
                <a:latin typeface="Times New Roman" pitchFamily="18" charset="0"/>
                <a:cs typeface="Times New Roman" pitchFamily="18" charset="0"/>
              </a:rPr>
              <a:t> October 2014 in England and 21</a:t>
            </a:r>
            <a:r>
              <a:rPr lang="en-GB" baseline="30000" dirty="0" smtClean="0">
                <a:latin typeface="Times New Roman" pitchFamily="18" charset="0"/>
                <a:cs typeface="Times New Roman" pitchFamily="18" charset="0"/>
              </a:rPr>
              <a:t>st</a:t>
            </a:r>
            <a:r>
              <a:rPr lang="en-GB" dirty="0" smtClean="0">
                <a:latin typeface="Times New Roman" pitchFamily="18" charset="0"/>
                <a:cs typeface="Times New Roman" pitchFamily="18" charset="0"/>
              </a:rPr>
              <a:t> October 2014 in Wales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Condition 1</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GB" dirty="0" smtClean="0">
                <a:latin typeface="Times New Roman" pitchFamily="18" charset="0"/>
                <a:cs typeface="Times New Roman" pitchFamily="18" charset="0"/>
              </a:rPr>
              <a:t>New section 84A(3) HA 1985 / Ground 7A HA 1988:</a:t>
            </a:r>
          </a:p>
          <a:p>
            <a:pPr>
              <a:buNone/>
            </a:pPr>
            <a:r>
              <a:rPr lang="en-GB" i="1" dirty="0">
                <a:latin typeface="Times New Roman" pitchFamily="18" charset="0"/>
                <a:cs typeface="Times New Roman" pitchFamily="18" charset="0"/>
              </a:rPr>
              <a:t>	</a:t>
            </a:r>
            <a:endParaRPr lang="en-GB" i="1" dirty="0" smtClean="0">
              <a:latin typeface="Times New Roman" pitchFamily="18" charset="0"/>
              <a:cs typeface="Times New Roman" pitchFamily="18" charset="0"/>
            </a:endParaRPr>
          </a:p>
          <a:p>
            <a:pPr algn="just">
              <a:buNone/>
            </a:pP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Condition 1 is that—</a:t>
            </a:r>
          </a:p>
          <a:p>
            <a:pPr algn="just">
              <a:buNone/>
            </a:pPr>
            <a:r>
              <a:rPr lang="en-GB" i="1" dirty="0" smtClean="0">
                <a:latin typeface="Times New Roman" pitchFamily="18" charset="0"/>
                <a:cs typeface="Times New Roman" pitchFamily="18" charset="0"/>
              </a:rPr>
              <a:t>		(a) the tenant, or a person residing in or visiting the dwelling-house, 	has been convicted of a serious offence, and</a:t>
            </a:r>
          </a:p>
          <a:p>
            <a:pPr algn="just">
              <a:buNone/>
            </a:pPr>
            <a:r>
              <a:rPr lang="en-GB" i="1" dirty="0" smtClean="0">
                <a:latin typeface="Times New Roman" pitchFamily="18" charset="0"/>
                <a:cs typeface="Times New Roman" pitchFamily="18" charset="0"/>
              </a:rPr>
              <a:t>		(b) the serious offence—</a:t>
            </a:r>
          </a:p>
          <a:p>
            <a:pPr algn="just">
              <a:buNone/>
            </a:pP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i</a:t>
            </a:r>
            <a:r>
              <a:rPr lang="en-GB" i="1" dirty="0" smtClean="0">
                <a:latin typeface="Times New Roman" pitchFamily="18" charset="0"/>
                <a:cs typeface="Times New Roman" pitchFamily="18" charset="0"/>
              </a:rPr>
              <a:t>) was committed (wholly or partly) in, or in the locality of, the 	dwelling-house,</a:t>
            </a:r>
          </a:p>
          <a:p>
            <a:pPr algn="just">
              <a:buNone/>
            </a:pPr>
            <a:r>
              <a:rPr lang="en-GB" i="1" dirty="0" smtClean="0">
                <a:latin typeface="Times New Roman" pitchFamily="18" charset="0"/>
                <a:cs typeface="Times New Roman" pitchFamily="18" charset="0"/>
              </a:rPr>
              <a:t>		(ii) was committed elsewhere against a person with a right (of 	whatever description) to reside in, or occupy housing accommodation 	in the locality of, the dwelling-house, or</a:t>
            </a:r>
          </a:p>
          <a:p>
            <a:pPr algn="just">
              <a:buNone/>
            </a:pPr>
            <a:r>
              <a:rPr lang="en-GB" i="1" dirty="0" smtClean="0">
                <a:latin typeface="Times New Roman" pitchFamily="18" charset="0"/>
                <a:cs typeface="Times New Roman" pitchFamily="18" charset="0"/>
              </a:rPr>
              <a:t>		(iii) was committed elsewhere against the landlord of the dwelling-	house, or a person employed (whether or not by the landlord) in 	connection with the exercise of the landlord's housing management 	functions, and directly or indirectly related to or affected those 	functions.</a:t>
            </a:r>
            <a:endParaRPr lang="en-GB"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What is a “serious offence”</a:t>
            </a:r>
            <a:r>
              <a:rPr lang="en-GB" dirty="0">
                <a:latin typeface="Times New Roman" pitchFamily="18" charset="0"/>
                <a:cs typeface="Times New Roman" pitchFamily="18" charset="0"/>
              </a:rPr>
              <a:t>?</a:t>
            </a:r>
          </a:p>
        </p:txBody>
      </p:sp>
      <p:sp>
        <p:nvSpPr>
          <p:cNvPr id="3" name="Content Placeholder 2"/>
          <p:cNvSpPr>
            <a:spLocks noGrp="1"/>
          </p:cNvSpPr>
          <p:nvPr>
            <p:ph idx="1"/>
          </p:nvPr>
        </p:nvSpPr>
        <p:spPr/>
        <p:txBody>
          <a:bodyPr>
            <a:normAutofit fontScale="85000" lnSpcReduction="20000"/>
          </a:bodyPr>
          <a:lstStyle/>
          <a:p>
            <a:r>
              <a:rPr lang="en-GB" dirty="0" smtClean="0">
                <a:latin typeface="Times New Roman" pitchFamily="18" charset="0"/>
                <a:cs typeface="Times New Roman" pitchFamily="18" charset="0"/>
              </a:rPr>
              <a:t>New section 84A(9) HA 1985 / Ground 7A HA 1988:</a:t>
            </a:r>
          </a:p>
          <a:p>
            <a:pPr>
              <a:buNone/>
            </a:pPr>
            <a:r>
              <a:rPr lang="en-GB" i="1" dirty="0" smtClean="0">
                <a:latin typeface="Times New Roman" pitchFamily="18" charset="0"/>
                <a:cs typeface="Times New Roman" pitchFamily="18" charset="0"/>
              </a:rPr>
              <a:t>	“serious offence” means an offence which—</a:t>
            </a:r>
          </a:p>
          <a:p>
            <a:pPr>
              <a:buNone/>
            </a:pP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	(a) was committed on or after the day on which 	subsection (3) comes into force,</a:t>
            </a:r>
          </a:p>
          <a:p>
            <a:pPr>
              <a:buNone/>
            </a:pPr>
            <a:r>
              <a:rPr lang="en-GB" i="1" dirty="0" smtClean="0">
                <a:latin typeface="Times New Roman" pitchFamily="18" charset="0"/>
                <a:cs typeface="Times New Roman" pitchFamily="18" charset="0"/>
              </a:rPr>
              <a:t>		(b) is specified, or falls within a description 	specified, in Schedule 2A at the time the offence 	was committed and at the time the court is 	considering the matter, and</a:t>
            </a:r>
          </a:p>
          <a:p>
            <a:pPr>
              <a:buNone/>
            </a:pPr>
            <a:r>
              <a:rPr lang="en-GB" i="1" dirty="0" smtClean="0">
                <a:latin typeface="Times New Roman" pitchFamily="18" charset="0"/>
                <a:cs typeface="Times New Roman" pitchFamily="18" charset="0"/>
              </a:rPr>
              <a:t>		(c) is not an offence that is </a:t>
            </a:r>
            <a:r>
              <a:rPr lang="en-GB" i="1" dirty="0" err="1" smtClean="0">
                <a:latin typeface="Times New Roman" pitchFamily="18" charset="0"/>
                <a:cs typeface="Times New Roman" pitchFamily="18" charset="0"/>
              </a:rPr>
              <a:t>triable</a:t>
            </a:r>
            <a:r>
              <a:rPr lang="en-GB" i="1" dirty="0" smtClean="0">
                <a:latin typeface="Times New Roman" pitchFamily="18" charset="0"/>
                <a:cs typeface="Times New Roman" pitchFamily="18" charset="0"/>
              </a:rPr>
              <a:t> only summarily 	by virtue of section 22 of the Magistrates’ Courts 	Act 1980 (either-way offences where value involved 	is small).</a:t>
            </a:r>
          </a:p>
          <a:p>
            <a:pPr>
              <a:buNone/>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Condition 2</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GB" dirty="0" smtClean="0">
                <a:latin typeface="Times New Roman" pitchFamily="18" charset="0"/>
                <a:cs typeface="Times New Roman" pitchFamily="18" charset="0"/>
              </a:rPr>
              <a:t>New section 84A(4) HA 1985 / Ground 7A HA 1988:</a:t>
            </a:r>
          </a:p>
          <a:p>
            <a:pPr>
              <a:buNone/>
            </a:pPr>
            <a:r>
              <a:rPr lang="en-GB" i="1" dirty="0" smtClean="0">
                <a:latin typeface="Times New Roman" pitchFamily="18" charset="0"/>
                <a:cs typeface="Times New Roman" pitchFamily="18" charset="0"/>
              </a:rPr>
              <a:t>	</a:t>
            </a:r>
          </a:p>
          <a:p>
            <a:pPr algn="just">
              <a:buNone/>
            </a:pPr>
            <a:r>
              <a:rPr lang="en-GB" i="1" dirty="0">
                <a:latin typeface="Times New Roman" pitchFamily="18" charset="0"/>
                <a:cs typeface="Times New Roman" pitchFamily="18" charset="0"/>
              </a:rPr>
              <a:t>	</a:t>
            </a:r>
            <a:r>
              <a:rPr lang="en-GB" i="1" dirty="0" smtClean="0">
                <a:latin typeface="Times New Roman" pitchFamily="18" charset="0"/>
                <a:cs typeface="Times New Roman" pitchFamily="18" charset="0"/>
              </a:rPr>
              <a:t>Condition 2 is that a court has found in relevant proceedings that the tenant, or a person residing in or visiting the dwelling-house, has breached a provision of an injunction under section 1 of the Anti-social Behaviour, Crime and Policing Act 2014, other than a provision requiring a person to participate in a particular activity, and—</a:t>
            </a:r>
          </a:p>
          <a:p>
            <a:pPr algn="just">
              <a:buNone/>
            </a:pPr>
            <a:r>
              <a:rPr lang="en-GB" i="1" dirty="0" smtClean="0">
                <a:latin typeface="Times New Roman" pitchFamily="18" charset="0"/>
                <a:cs typeface="Times New Roman" pitchFamily="18" charset="0"/>
              </a:rPr>
              <a:t>		(a) the breach occurred in, or in the locality of, the dwelling-house, or</a:t>
            </a:r>
          </a:p>
          <a:p>
            <a:pPr algn="just">
              <a:buNone/>
            </a:pPr>
            <a:r>
              <a:rPr lang="en-GB" i="1" dirty="0" smtClean="0">
                <a:latin typeface="Times New Roman" pitchFamily="18" charset="0"/>
                <a:cs typeface="Times New Roman" pitchFamily="18" charset="0"/>
              </a:rPr>
              <a:t>		(b) the breach occurred elsewhere and the provision breached was a 	provision intended to prevent—</a:t>
            </a:r>
          </a:p>
          <a:p>
            <a:pPr algn="just">
              <a:buNone/>
            </a:pP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i</a:t>
            </a:r>
            <a:r>
              <a:rPr lang="en-GB" i="1" dirty="0" smtClean="0">
                <a:latin typeface="Times New Roman" pitchFamily="18" charset="0"/>
                <a:cs typeface="Times New Roman" pitchFamily="18" charset="0"/>
              </a:rPr>
              <a:t>) conduct that is capable of causing nuisance or annoyance to a person with 	a right (of whatever description) to reside in, or occupy housing 	accommodation in the locality of, the dwelling-house, or</a:t>
            </a:r>
          </a:p>
          <a:p>
            <a:pPr algn="just">
              <a:buNone/>
            </a:pPr>
            <a:r>
              <a:rPr lang="en-GB" i="1" dirty="0" smtClean="0">
                <a:latin typeface="Times New Roman" pitchFamily="18" charset="0"/>
                <a:cs typeface="Times New Roman" pitchFamily="18" charset="0"/>
              </a:rPr>
              <a:t>		(ii) conduct that is capable of causing nuisance or annoyance to the landlord 	of the dwelling-house, or a person employed (whether or not by the landlord) 	in connection with the exercise of the landlord's housing management 	functions, and that is directly or indirectly related to or affects those 	functions.</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Condition 3</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GB" dirty="0" smtClean="0">
                <a:latin typeface="Times New Roman" pitchFamily="18" charset="0"/>
                <a:cs typeface="Times New Roman" pitchFamily="18" charset="0"/>
              </a:rPr>
              <a:t>New section 84A (5) HA 1985 / Ground 7A HA 1988:</a:t>
            </a:r>
          </a:p>
          <a:p>
            <a:pPr>
              <a:buNone/>
            </a:pPr>
            <a:r>
              <a:rPr lang="en-GB" dirty="0" smtClean="0">
                <a:latin typeface="Times New Roman" pitchFamily="18" charset="0"/>
                <a:cs typeface="Times New Roman" pitchFamily="18" charset="0"/>
              </a:rPr>
              <a:t>	</a:t>
            </a:r>
          </a:p>
          <a:p>
            <a:pPr algn="just">
              <a:buNone/>
            </a:pPr>
            <a:r>
              <a:rPr lang="en-GB" dirty="0">
                <a:latin typeface="Times New Roman" pitchFamily="18" charset="0"/>
                <a:cs typeface="Times New Roman" pitchFamily="18" charset="0"/>
              </a:rPr>
              <a:t>	</a:t>
            </a:r>
            <a:r>
              <a:rPr lang="en-GB" i="1" dirty="0" smtClean="0">
                <a:latin typeface="Times New Roman" pitchFamily="18" charset="0"/>
                <a:cs typeface="Times New Roman" pitchFamily="18" charset="0"/>
              </a:rPr>
              <a:t>Condition 3 is that the tenant, or a person residing in or visiting the dwelling-house, has been convicted of an offence under section 30 of the Anti-social Behaviour, Crime and Policing Act 2014 consisting of a breach of a provision of a criminal behaviour order prohibiting a person from doing anything described in the order, and the offence involved—</a:t>
            </a:r>
          </a:p>
          <a:p>
            <a:pPr algn="just">
              <a:buNone/>
            </a:pPr>
            <a:r>
              <a:rPr lang="en-GB" i="1" dirty="0" smtClean="0">
                <a:latin typeface="Times New Roman" pitchFamily="18" charset="0"/>
                <a:cs typeface="Times New Roman" pitchFamily="18" charset="0"/>
              </a:rPr>
              <a:t>		(a) a breach that occurred in, or in the locality of, the dwelling-house, or</a:t>
            </a:r>
          </a:p>
          <a:p>
            <a:pPr algn="just">
              <a:buNone/>
            </a:pPr>
            <a:r>
              <a:rPr lang="en-GB" i="1" dirty="0" smtClean="0">
                <a:latin typeface="Times New Roman" pitchFamily="18" charset="0"/>
                <a:cs typeface="Times New Roman" pitchFamily="18" charset="0"/>
              </a:rPr>
              <a:t>		(b) a breach that occurred elsewhere of a provision intended to prevent—</a:t>
            </a:r>
          </a:p>
          <a:p>
            <a:pPr algn="just">
              <a:buNone/>
            </a:pP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i</a:t>
            </a:r>
            <a:r>
              <a:rPr lang="en-GB" i="1" dirty="0" smtClean="0">
                <a:latin typeface="Times New Roman" pitchFamily="18" charset="0"/>
                <a:cs typeface="Times New Roman" pitchFamily="18" charset="0"/>
              </a:rPr>
              <a:t>) behaviour that causes or is likely to cause harassment, alarm or distress to 	a person with a right (of whatever description) to reside in, or occupy 	housing accommodation in the locality of, the dwelling-house, or</a:t>
            </a:r>
          </a:p>
          <a:p>
            <a:pPr algn="just">
              <a:buNone/>
            </a:pPr>
            <a:r>
              <a:rPr lang="en-GB" i="1" dirty="0" smtClean="0">
                <a:latin typeface="Times New Roman" pitchFamily="18" charset="0"/>
                <a:cs typeface="Times New Roman" pitchFamily="18" charset="0"/>
              </a:rPr>
              <a:t>		(ii) behaviour that causes or is likely to cause harassment, alarm or distress 	to the landlord of the dwelling-house, or a person employed (whether or not 	by the landlord) in connection with the exercise of the landlord's housing 	management functions, and that is directly or indirectly related to or affects 	those functions.</a:t>
            </a:r>
          </a:p>
          <a:p>
            <a:pPr>
              <a:buNone/>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1313</Words>
  <Application>Microsoft Office PowerPoint</Application>
  <PresentationFormat>On-screen Show (4:3)</PresentationFormat>
  <Paragraphs>264</Paragraphs>
  <Slides>35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Times New Roman</vt:lpstr>
      <vt:lpstr>Office Theme</vt:lpstr>
      <vt:lpstr>HLPA 19TH NOVEMBER 2014: HOUSING LAW UPDATE</vt:lpstr>
      <vt:lpstr>PowerPoint Presentation</vt:lpstr>
      <vt:lpstr>The Anti-social Behaviour, Crime and Policing Act 2014</vt:lpstr>
      <vt:lpstr>PowerPoint Presentation</vt:lpstr>
      <vt:lpstr>Mandatory Grounds</vt:lpstr>
      <vt:lpstr>Condition 1</vt:lpstr>
      <vt:lpstr>What is a “serious offence”?</vt:lpstr>
      <vt:lpstr>Condition 2</vt:lpstr>
      <vt:lpstr>Condition 3</vt:lpstr>
      <vt:lpstr>Condition 4</vt:lpstr>
      <vt:lpstr>Condition 5</vt:lpstr>
      <vt:lpstr>Qualifications and defences</vt:lpstr>
      <vt:lpstr>Discretionary ground (1): nuisance or annoyance</vt:lpstr>
      <vt:lpstr>Discretionary ground (2): riot-related offence</vt:lpstr>
      <vt:lpstr>What is a “riot”?</vt:lpstr>
      <vt:lpstr>PowerPoint Presentation</vt:lpstr>
      <vt:lpstr>Section 1 ASBCPA 2014: Power to Grant Injunctions</vt:lpstr>
      <vt:lpstr>Section 2 ASBCPA 2014: Meaning of Anti-Social Behaviour</vt:lpstr>
      <vt:lpstr>Power to grant injunctions: key points</vt:lpstr>
      <vt:lpstr>Applications in relation to injunctions</vt:lpstr>
      <vt:lpstr>Powers of arrest</vt:lpstr>
      <vt:lpstr>Breach</vt:lpstr>
      <vt:lpstr>MOJ consultation</vt:lpstr>
      <vt:lpstr>PowerPoint Presentation</vt:lpstr>
      <vt:lpstr>Immigration Act 2014</vt:lpstr>
      <vt:lpstr>The prohibition</vt:lpstr>
      <vt:lpstr>Breach and “statutory excuse”</vt:lpstr>
      <vt:lpstr>Challenging a penalty notice</vt:lpstr>
      <vt:lpstr>PowerPoint Presentation</vt:lpstr>
      <vt:lpstr>Tenancy deposits</vt:lpstr>
      <vt:lpstr>Deregulation Bill amendments</vt:lpstr>
      <vt:lpstr>(Proposed) Section 215B:-  Statutory periodic tenancies: deposit received on or after 6 April 2007</vt:lpstr>
      <vt:lpstr>(Proposed) Section 215A:-  Statutory periodic tenancies: deposit received before 6 April 2007</vt:lpstr>
      <vt:lpstr>Looking Ahead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HLPA 21ST MAY 2014: ANTI-SOCIAL BEHAVIOUR STRATEGY</dc:title>
  <dc:creator>Tessa Buchanan</dc:creator>
  <cp:lastModifiedBy>Rosemary McMahon</cp:lastModifiedBy>
  <cp:revision>62</cp:revision>
  <dcterms:created xsi:type="dcterms:W3CDTF">2014-05-18T12:02:09Z</dcterms:created>
  <dcterms:modified xsi:type="dcterms:W3CDTF">2014-11-20T20:08:24Z</dcterms:modified>
</cp:coreProperties>
</file>