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1" r:id="rId5"/>
    <p:sldId id="260" r:id="rId6"/>
    <p:sldId id="272" r:id="rId7"/>
    <p:sldId id="257" r:id="rId8"/>
    <p:sldId id="264" r:id="rId9"/>
    <p:sldId id="259" r:id="rId10"/>
    <p:sldId id="258" r:id="rId11"/>
    <p:sldId id="261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6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899FD-8227-454A-8E6F-FC2C4A46891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76319-A156-48DD-B384-EC4A96D06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Housing Law Update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November 18</a:t>
            </a:r>
            <a:r>
              <a:rPr lang="en-GB" baseline="30000" dirty="0" smtClean="0"/>
              <a:t>th</a:t>
            </a:r>
            <a:r>
              <a:rPr lang="en-GB" dirty="0" smtClean="0"/>
              <a:t> 2015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applications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Applications to extend time to appeal: CPR 52.4  ( R </a:t>
            </a:r>
            <a:r>
              <a:rPr lang="en-GB" dirty="0" err="1" smtClean="0"/>
              <a:t>oao</a:t>
            </a:r>
            <a:r>
              <a:rPr lang="en-GB" dirty="0" smtClean="0"/>
              <a:t> </a:t>
            </a:r>
            <a:r>
              <a:rPr lang="en-GB" dirty="0" err="1" smtClean="0"/>
              <a:t>Hysaj</a:t>
            </a:r>
            <a:r>
              <a:rPr lang="en-GB" dirty="0" smtClean="0"/>
              <a:t>) v SOS Home Dept [2015] WLR 2472 </a:t>
            </a:r>
          </a:p>
          <a:p>
            <a:r>
              <a:rPr lang="en-GB" dirty="0" smtClean="0"/>
              <a:t>Applications to set aside default judgments 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Disrepair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CPR 35: is it reasonably required? </a:t>
            </a:r>
          </a:p>
          <a:p>
            <a:r>
              <a:rPr lang="en-GB" dirty="0" smtClean="0"/>
              <a:t> British Airways v Spencer 2015 EWHC 2477 </a:t>
            </a:r>
          </a:p>
          <a:p>
            <a:r>
              <a:rPr lang="en-GB" dirty="0" smtClean="0"/>
              <a:t>Housing Disrepair Protocol:</a:t>
            </a:r>
          </a:p>
          <a:p>
            <a:r>
              <a:rPr lang="en-GB" dirty="0" smtClean="0"/>
              <a:t>Schedule of damages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claim costs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Chaplair</a:t>
            </a:r>
            <a:r>
              <a:rPr lang="en-GB" dirty="0" smtClean="0"/>
              <a:t> v </a:t>
            </a:r>
            <a:r>
              <a:rPr lang="en-GB" dirty="0" err="1" smtClean="0"/>
              <a:t>Kumari</a:t>
            </a:r>
            <a:r>
              <a:rPr lang="en-GB" dirty="0" smtClean="0"/>
              <a:t> [2015] EWCA </a:t>
            </a:r>
            <a:r>
              <a:rPr lang="en-GB" dirty="0" err="1" smtClean="0"/>
              <a:t>Civ</a:t>
            </a:r>
            <a:r>
              <a:rPr lang="en-GB" dirty="0" smtClean="0"/>
              <a:t> 798 : contractual right to costs on the lease: should normally exercise costs discretion in accordance with contract.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Warrants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Nicholas v </a:t>
            </a:r>
            <a:r>
              <a:rPr lang="en-GB" dirty="0" err="1" smtClean="0"/>
              <a:t>SoS</a:t>
            </a:r>
            <a:r>
              <a:rPr lang="en-GB" dirty="0" smtClean="0"/>
              <a:t> Defence August 2015 : Transfer to High Court after obtaining county court possession order (s42 CCA 1984) </a:t>
            </a:r>
          </a:p>
          <a:p>
            <a:r>
              <a:rPr lang="en-GB" dirty="0" smtClean="0"/>
              <a:t>Need permission of HC to get writ of possession and person in possession must have sufficient notice of proceedings so can apply for relief may be entitled to   CPR 83.13(8)(a) 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Warrants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Birmingham CC v </a:t>
            </a:r>
            <a:r>
              <a:rPr lang="en-GB" dirty="0" err="1" smtClean="0"/>
              <a:t>Mondhlani</a:t>
            </a:r>
            <a:r>
              <a:rPr lang="en-GB" dirty="0" smtClean="0"/>
              <a:t> : without notice  application to transfer to HC; outsourced to external HC enforcement agent.</a:t>
            </a:r>
          </a:p>
          <a:p>
            <a:r>
              <a:rPr lang="en-GB" dirty="0" smtClean="0"/>
              <a:t> N293A form used to seek writ..only applies where trespasser and no permission needed (CPR 83..13(3))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21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October 2015 </a:t>
            </a:r>
          </a:p>
          <a:p>
            <a:r>
              <a:rPr lang="en-GB" dirty="0" smtClean="0"/>
              <a:t>Prescribed notice (SI 2015/ 1646 and 1725) </a:t>
            </a:r>
          </a:p>
          <a:p>
            <a:r>
              <a:rPr lang="en-GB" dirty="0" smtClean="0"/>
              <a:t>No requirement for notice to end on last day of period of tenancy s21(4ZA) </a:t>
            </a:r>
          </a:p>
          <a:p>
            <a:r>
              <a:rPr lang="en-GB" dirty="0" smtClean="0"/>
              <a:t>S21 4B-4E: not serve in first 4 months of tenancy (save where  stat periodic or replacement )</a:t>
            </a:r>
          </a:p>
          <a:p>
            <a:r>
              <a:rPr lang="en-GB" dirty="0" smtClean="0"/>
              <a:t>Where replacement tenancy, not serve in 4 months of original tenancy beginning</a:t>
            </a:r>
          </a:p>
          <a:p>
            <a:r>
              <a:rPr lang="en-GB" dirty="0" smtClean="0"/>
              <a:t>Not commence possession claim after end of 6 months from date of s21 notice being given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21 </a:t>
            </a:r>
            <a:r>
              <a:rPr lang="en-GB" dirty="0" err="1" smtClean="0"/>
              <a:t>contd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Section 21A:  No section 21 notices to be given when landlord in breach of prescribed requirement: relate to </a:t>
            </a:r>
            <a:r>
              <a:rPr lang="en-GB" dirty="0" err="1" smtClean="0"/>
              <a:t>conditons</a:t>
            </a:r>
            <a:r>
              <a:rPr lang="en-GB" dirty="0" smtClean="0"/>
              <a:t> of house, health and safety and energy performance:  </a:t>
            </a:r>
          </a:p>
          <a:p>
            <a:pPr>
              <a:buNone/>
            </a:pPr>
            <a:r>
              <a:rPr lang="en-GB" dirty="0" smtClean="0"/>
              <a:t>	a) provision of Energy performance certificate </a:t>
            </a:r>
          </a:p>
          <a:p>
            <a:pPr>
              <a:buNone/>
            </a:pPr>
            <a:r>
              <a:rPr lang="en-GB" dirty="0" smtClean="0"/>
              <a:t>	b) Current gas safety certificate</a:t>
            </a:r>
          </a:p>
          <a:p>
            <a:r>
              <a:rPr lang="en-GB" dirty="0" smtClean="0"/>
              <a:t>s21B: prescribed information must be given: CLG booklet “How to rent: the checklist for renting in England” </a:t>
            </a:r>
          </a:p>
          <a:p>
            <a:r>
              <a:rPr lang="en-GB" dirty="0" smtClean="0"/>
              <a:t>s21C: repayment of rent where tenancy “brought to an end before the end of a period of the tenancy”, tenant paid in advance and not in occupation for one or more whole days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21 </a:t>
            </a:r>
            <a:r>
              <a:rPr lang="en-GB" dirty="0" err="1" smtClean="0"/>
              <a:t>contd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S33 : Retaliatory evictions : no s21 notice within 6 months of service of relevant notice </a:t>
            </a:r>
          </a:p>
          <a:p>
            <a:r>
              <a:rPr lang="en-GB" dirty="0" smtClean="0"/>
              <a:t>S21 notice invalid: T complains in writing re conditions, L did not respond adequately or at all in 14 days or gave s21 notice ; T complained to LHA; LHA served relevant notice and s21 notice not given before relevant notice served</a:t>
            </a:r>
          </a:p>
          <a:p>
            <a:r>
              <a:rPr lang="en-GB" dirty="0" smtClean="0"/>
              <a:t>Relevant notice is improvement notice re category 1 or 2 hazards s11-12 HA 2004 or  emergency remedial action s40(7) HA 2004</a:t>
            </a:r>
          </a:p>
          <a:p>
            <a:r>
              <a:rPr lang="en-GB" dirty="0" smtClean="0"/>
              <a:t>DCLG guidance note on the changes </a:t>
            </a:r>
          </a:p>
          <a:p>
            <a:r>
              <a:rPr lang="en-GB" dirty="0" smtClean="0"/>
              <a:t>Tenancy deposit requirements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Litigants in Person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CPR 3.1A: case management and unrepresented parties </a:t>
            </a:r>
          </a:p>
          <a:p>
            <a:r>
              <a:rPr lang="en-GB" dirty="0" smtClean="0"/>
              <a:t>http://www.lawsociety.org.uk/news/documents/litigants-in-person-guidelines-for-lawyers-june-2015/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Limited Civil restraint Orders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CPR 3.11 and CPR PD 3C</a:t>
            </a:r>
          </a:p>
          <a:p>
            <a:r>
              <a:rPr lang="en-GB" dirty="0" smtClean="0"/>
              <a:t>If strike out/dismiss application or statement of case and is TWOM court must specify fact and consider whether to make CRO </a:t>
            </a:r>
          </a:p>
          <a:p>
            <a:r>
              <a:rPr lang="en-GB" dirty="0" smtClean="0"/>
              <a:t>Limited CRO can be made in county court  and restrains person from further applications in those proceedings without permission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Relief from sanctions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CPR3.9:  Post Denton three stage test: </a:t>
            </a:r>
          </a:p>
          <a:p>
            <a:pPr>
              <a:buNone/>
            </a:pPr>
            <a:r>
              <a:rPr lang="en-GB" dirty="0" smtClean="0"/>
              <a:t>1. Seriousness or significance of the failure to comply with the rule, PD or Order</a:t>
            </a:r>
          </a:p>
          <a:p>
            <a:pPr>
              <a:buNone/>
            </a:pPr>
            <a:r>
              <a:rPr lang="en-GB" dirty="0" smtClean="0"/>
              <a:t>2. Reason for failure or default </a:t>
            </a:r>
          </a:p>
          <a:p>
            <a:pPr>
              <a:buNone/>
            </a:pPr>
            <a:r>
              <a:rPr lang="en-GB" dirty="0" smtClean="0"/>
              <a:t>3. All the circumstances of the case so as to enable the court to deal with application justly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cases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Failure to comply with unless order: British Gas Trading v Oak Cash &amp; Carry 2014 EWHC 4058 </a:t>
            </a:r>
          </a:p>
          <a:p>
            <a:r>
              <a:rPr lang="en-GB" dirty="0" smtClean="0"/>
              <a:t>Enforcing compliance without regard to merits of the case: HRH Prince </a:t>
            </a:r>
            <a:r>
              <a:rPr lang="en-GB" dirty="0" err="1" smtClean="0"/>
              <a:t>Abdulaziz</a:t>
            </a:r>
            <a:r>
              <a:rPr lang="en-GB" dirty="0" smtClean="0"/>
              <a:t> Bin marshal v Apex Global   2015 2 AER 206 </a:t>
            </a:r>
          </a:p>
          <a:p>
            <a:r>
              <a:rPr lang="en-GB" dirty="0" err="1" smtClean="0"/>
              <a:t>Marchment</a:t>
            </a:r>
            <a:r>
              <a:rPr lang="en-GB" dirty="0" smtClean="0"/>
              <a:t> v Frederick Wise Ltd [2015] EWHC 1770 :late expert report:  balance of factors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CPR 3.9.contd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Formal application or not? Cutler v Barnet LBC 2014 EWHC 4445 : no formal app needed </a:t>
            </a:r>
          </a:p>
          <a:p>
            <a:r>
              <a:rPr lang="en-GB" dirty="0" err="1" smtClean="0"/>
              <a:t>Viridor</a:t>
            </a:r>
            <a:r>
              <a:rPr lang="en-GB" dirty="0" smtClean="0"/>
              <a:t> Waste Management v Veolia [2015] EWHC 2321: particulars of claim served late as second class post ; indemnity costs against D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621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Housing Law Update </vt:lpstr>
      <vt:lpstr>Section 21 </vt:lpstr>
      <vt:lpstr>Section 21 contd </vt:lpstr>
      <vt:lpstr>Section 21 contd </vt:lpstr>
      <vt:lpstr>Litigants in Person </vt:lpstr>
      <vt:lpstr>Limited Civil restraint Orders </vt:lpstr>
      <vt:lpstr>Relief from sanctions</vt:lpstr>
      <vt:lpstr>Recent cases </vt:lpstr>
      <vt:lpstr>CPR 3.9.contd </vt:lpstr>
      <vt:lpstr>Other applications </vt:lpstr>
      <vt:lpstr>Disrepair </vt:lpstr>
      <vt:lpstr>Small claim costs </vt:lpstr>
      <vt:lpstr>Warrants </vt:lpstr>
      <vt:lpstr>Warrants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Law Update</dc:title>
  <dc:creator>Tracey Bloom</dc:creator>
  <cp:lastModifiedBy>Roma!</cp:lastModifiedBy>
  <cp:revision>55</cp:revision>
  <dcterms:created xsi:type="dcterms:W3CDTF">2015-11-15T10:33:30Z</dcterms:created>
  <dcterms:modified xsi:type="dcterms:W3CDTF">2015-11-23T14:34:12Z</dcterms:modified>
</cp:coreProperties>
</file>